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handoutMasterIdLst>
    <p:handoutMasterId r:id="rId51"/>
  </p:handoutMasterIdLst>
  <p:sldIdLst>
    <p:sldId id="293" r:id="rId5"/>
    <p:sldId id="294" r:id="rId6"/>
    <p:sldId id="295"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8" r:id="rId38"/>
    <p:sldId id="327" r:id="rId39"/>
    <p:sldId id="329" r:id="rId40"/>
    <p:sldId id="330" r:id="rId41"/>
    <p:sldId id="331" r:id="rId42"/>
    <p:sldId id="332" r:id="rId43"/>
    <p:sldId id="333" r:id="rId44"/>
    <p:sldId id="334" r:id="rId45"/>
    <p:sldId id="335" r:id="rId46"/>
    <p:sldId id="336" r:id="rId47"/>
    <p:sldId id="337" r:id="rId48"/>
    <p:sldId id="33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793" userDrawn="1">
          <p15:clr>
            <a:srgbClr val="A4A3A4"/>
          </p15:clr>
        </p15:guide>
        <p15:guide id="4" pos="734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4D"/>
    <a:srgbClr val="007E8E"/>
    <a:srgbClr val="00ADAD"/>
    <a:srgbClr val="00ADFF"/>
    <a:srgbClr val="333333"/>
    <a:srgbClr val="00539B"/>
    <a:srgbClr val="F01D27"/>
    <a:srgbClr val="D8C726"/>
    <a:srgbClr val="77BD43"/>
    <a:srgbClr val="F081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D65AF-0EBC-431C-EFF5-EB706039E565}" v="16" dt="2021-05-25T23:45:52.648"/>
    <p1510:client id="{BB30CD0C-58BC-4315-A4C9-4D9E864267FB}" v="13" dt="2021-05-26T00:51:31.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p:restoredTop sz="94694"/>
  </p:normalViewPr>
  <p:slideViewPr>
    <p:cSldViewPr snapToGrid="0">
      <p:cViewPr varScale="1">
        <p:scale>
          <a:sx n="117" d="100"/>
          <a:sy n="117" d="100"/>
        </p:scale>
        <p:origin x="704" y="168"/>
      </p:cViewPr>
      <p:guideLst>
        <p:guide orient="horz" pos="2160"/>
        <p:guide pos="3840"/>
        <p:guide orient="horz" pos="3793"/>
        <p:guide pos="7348"/>
        <p:guide pos="33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2/02/2022</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2/02/2022</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Normal supine trauma CXR- systematic assessment. </a:t>
            </a:r>
          </a:p>
          <a:p>
            <a:endParaRPr lang="en-US"/>
          </a:p>
          <a:p>
            <a:r>
              <a:rPr lang="en-US"/>
              <a:t>This CXR: supine CXR, ECG leads and bra clips. Hear CTR enlarged (despite AP projection). No </a:t>
            </a:r>
            <a:r>
              <a:rPr lang="en-US" err="1"/>
              <a:t>PTx</a:t>
            </a:r>
            <a:r>
              <a:rPr lang="en-US"/>
              <a:t>, rib fractures or pleural collection or pulmonary contusion.</a:t>
            </a:r>
          </a:p>
          <a:p>
            <a:endParaRPr lang="en-US"/>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2</a:t>
            </a:fld>
            <a:endParaRPr lang="en-AU"/>
          </a:p>
        </p:txBody>
      </p:sp>
    </p:spTree>
    <p:extLst>
      <p:ext uri="{BB962C8B-B14F-4D97-AF65-F5344CB8AC3E}">
        <p14:creationId xmlns:p14="http://schemas.microsoft.com/office/powerpoint/2010/main" val="2067171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speed MBC vs back of truck, thrown 30 meters. </a:t>
            </a:r>
          </a:p>
          <a:p>
            <a:endParaRPr lang="en-US"/>
          </a:p>
          <a:p>
            <a:r>
              <a:rPr lang="en-US"/>
              <a:t>What injuries can you see? </a:t>
            </a:r>
          </a:p>
          <a:p>
            <a:endParaRPr lang="en-US"/>
          </a:p>
          <a:p>
            <a:r>
              <a:rPr lang="en-US"/>
              <a:t>L midshaft clavicle, R scapula.</a:t>
            </a:r>
          </a:p>
          <a:p>
            <a:endParaRPr lang="en-US"/>
          </a:p>
          <a:p>
            <a:r>
              <a:rPr lang="en-US" i="1"/>
              <a:t>3166489</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15</a:t>
            </a:fld>
            <a:endParaRPr lang="en-AU"/>
          </a:p>
        </p:txBody>
      </p:sp>
    </p:spTree>
    <p:extLst>
      <p:ext uri="{BB962C8B-B14F-4D97-AF65-F5344CB8AC3E}">
        <p14:creationId xmlns:p14="http://schemas.microsoft.com/office/powerpoint/2010/main" val="415870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CT gives significantly more definition to the injuries - as the rib fractures and pulmonary contusions were not evident on the CXR.</a:t>
            </a:r>
          </a:p>
          <a:p>
            <a:endParaRPr lang="en-US"/>
          </a:p>
          <a:p>
            <a:r>
              <a:rPr lang="en-US"/>
              <a:t>The CT shows: R rib 2-6, L rib 1-4, bilat </a:t>
            </a:r>
            <a:r>
              <a:rPr lang="en-US" err="1"/>
              <a:t>pulm</a:t>
            </a:r>
            <a:r>
              <a:rPr lang="en-US"/>
              <a:t> contusion, R scapula, L clavicle, small R apical </a:t>
            </a:r>
            <a:r>
              <a:rPr lang="en-US" err="1"/>
              <a:t>PTx</a:t>
            </a:r>
            <a:r>
              <a:rPr lang="en-US"/>
              <a:t>.</a:t>
            </a:r>
          </a:p>
          <a:p>
            <a:endParaRPr lang="en-US"/>
          </a:p>
          <a:p>
            <a:r>
              <a:rPr lang="en-US" i="1"/>
              <a:t>Video requires an internet connection to play: https://</a:t>
            </a:r>
            <a:r>
              <a:rPr lang="en-US" i="1" err="1"/>
              <a:t>vimeo.com</a:t>
            </a:r>
            <a:r>
              <a:rPr lang="en-US" i="1"/>
              <a:t>/538909400</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16</a:t>
            </a:fld>
            <a:endParaRPr lang="en-AU"/>
          </a:p>
        </p:txBody>
      </p:sp>
    </p:spTree>
    <p:extLst>
      <p:ext uri="{BB962C8B-B14F-4D97-AF65-F5344CB8AC3E}">
        <p14:creationId xmlns:p14="http://schemas.microsoft.com/office/powerpoint/2010/main" val="345772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17</a:t>
            </a:fld>
            <a:endParaRPr lang="en-AU"/>
          </a:p>
        </p:txBody>
      </p:sp>
    </p:spTree>
    <p:extLst>
      <p:ext uri="{BB962C8B-B14F-4D97-AF65-F5344CB8AC3E}">
        <p14:creationId xmlns:p14="http://schemas.microsoft.com/office/powerpoint/2010/main" val="3750515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elderly male is brought to ED after riding a tricycle down hill which has been t boned by a car. He is hypotensive and hypoxic on arrival to ED. What can you see?</a:t>
            </a:r>
          </a:p>
          <a:p>
            <a:endParaRPr lang="en-US"/>
          </a:p>
          <a:p>
            <a:r>
              <a:rPr lang="en-US"/>
              <a:t>R rib fractures.</a:t>
            </a:r>
          </a:p>
        </p:txBody>
      </p:sp>
      <p:sp>
        <p:nvSpPr>
          <p:cNvPr id="4" name="Slide Number Placeholder 3"/>
          <p:cNvSpPr>
            <a:spLocks noGrp="1"/>
          </p:cNvSpPr>
          <p:nvPr>
            <p:ph type="sldNum" sz="quarter" idx="5"/>
          </p:nvPr>
        </p:nvSpPr>
        <p:spPr/>
        <p:txBody>
          <a:bodyPr/>
          <a:lstStyle/>
          <a:p>
            <a:fld id="{0EF05BAA-92F6-4DEA-A832-E4B15A2F525C}" type="slidenum">
              <a:rPr lang="en-AU" smtClean="0"/>
              <a:t>18</a:t>
            </a:fld>
            <a:endParaRPr lang="en-AU"/>
          </a:p>
        </p:txBody>
      </p:sp>
    </p:spTree>
    <p:extLst>
      <p:ext uri="{BB962C8B-B14F-4D97-AF65-F5344CB8AC3E}">
        <p14:creationId xmlns:p14="http://schemas.microsoft.com/office/powerpoint/2010/main" val="72892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 undergoes a CT - what injuries can you see now?  </a:t>
            </a:r>
          </a:p>
          <a:p>
            <a:endParaRPr lang="en-AU"/>
          </a:p>
          <a:p>
            <a:r>
              <a:rPr lang="en-AU"/>
              <a:t>R rib 1-10, L 6</a:t>
            </a:r>
            <a:r>
              <a:rPr lang="en-AU" baseline="30000"/>
              <a:t>th</a:t>
            </a:r>
            <a:r>
              <a:rPr lang="en-AU"/>
              <a:t> rib, comminuted R scapula, small R </a:t>
            </a:r>
            <a:r>
              <a:rPr lang="en-AU" err="1"/>
              <a:t>Htx</a:t>
            </a:r>
            <a:r>
              <a:rPr lang="en-AU"/>
              <a:t>.</a:t>
            </a:r>
          </a:p>
          <a:p>
            <a:endParaRPr lang="en-AU">
              <a:cs typeface="Calibri"/>
            </a:endParaRPr>
          </a:p>
          <a:p>
            <a:r>
              <a:rPr lang="en-AU">
                <a:cs typeface="Calibri"/>
              </a:rPr>
              <a:t>Urn: B965617 </a:t>
            </a:r>
          </a:p>
        </p:txBody>
      </p:sp>
      <p:sp>
        <p:nvSpPr>
          <p:cNvPr id="4" name="Slide Number Placeholder 3"/>
          <p:cNvSpPr>
            <a:spLocks noGrp="1"/>
          </p:cNvSpPr>
          <p:nvPr>
            <p:ph type="sldNum" sz="quarter" idx="5"/>
          </p:nvPr>
        </p:nvSpPr>
        <p:spPr/>
        <p:txBody>
          <a:bodyPr/>
          <a:lstStyle/>
          <a:p>
            <a:fld id="{0EF05BAA-92F6-4DEA-A832-E4B15A2F525C}" type="slidenum">
              <a:rPr lang="en-AU" smtClean="0"/>
              <a:t>19</a:t>
            </a:fld>
            <a:endParaRPr lang="en-AU"/>
          </a:p>
        </p:txBody>
      </p:sp>
    </p:spTree>
    <p:extLst>
      <p:ext uri="{BB962C8B-B14F-4D97-AF65-F5344CB8AC3E}">
        <p14:creationId xmlns:p14="http://schemas.microsoft.com/office/powerpoint/2010/main" val="188375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4 hours - progressive resp distress. This was after he was given large volume fluid resuscitation as part of ta massive transfusion for hypotension and presumed bleeding. Due to the deterioration he needed to be intubated and ventilated. What lines/tubes have been placed?</a:t>
            </a:r>
          </a:p>
          <a:p>
            <a:endParaRPr lang="en-US"/>
          </a:p>
          <a:p>
            <a:r>
              <a:rPr lang="en-US"/>
              <a:t>ETT/OGT well positioned, cardiac monitoring. </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20</a:t>
            </a:fld>
            <a:endParaRPr lang="en-AU"/>
          </a:p>
        </p:txBody>
      </p:sp>
    </p:spTree>
    <p:extLst>
      <p:ext uri="{BB962C8B-B14F-4D97-AF65-F5344CB8AC3E}">
        <p14:creationId xmlns:p14="http://schemas.microsoft.com/office/powerpoint/2010/main" val="3074105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remains in ICU ventilated and 3 days later noted to have worsening gas exchange. What can you see on this Xray (note supine)?. </a:t>
            </a:r>
          </a:p>
          <a:p>
            <a:endParaRPr lang="en-US"/>
          </a:p>
          <a:p>
            <a:r>
              <a:rPr lang="en-US"/>
              <a:t>Opacification of R hemithorax, meniscal line, mediastinum ok - suggestive of large R </a:t>
            </a:r>
            <a:r>
              <a:rPr lang="en-US" err="1"/>
              <a:t>HTx</a:t>
            </a:r>
            <a:r>
              <a:rPr lang="en-US"/>
              <a:t>.</a:t>
            </a:r>
          </a:p>
        </p:txBody>
      </p:sp>
      <p:sp>
        <p:nvSpPr>
          <p:cNvPr id="4" name="Slide Number Placeholder 3"/>
          <p:cNvSpPr>
            <a:spLocks noGrp="1"/>
          </p:cNvSpPr>
          <p:nvPr>
            <p:ph type="sldNum" sz="quarter" idx="5"/>
          </p:nvPr>
        </p:nvSpPr>
        <p:spPr/>
        <p:txBody>
          <a:bodyPr/>
          <a:lstStyle/>
          <a:p>
            <a:fld id="{0EF05BAA-92F6-4DEA-A832-E4B15A2F525C}" type="slidenum">
              <a:rPr lang="en-AU" smtClean="0"/>
              <a:t>21</a:t>
            </a:fld>
            <a:endParaRPr lang="en-AU"/>
          </a:p>
        </p:txBody>
      </p:sp>
    </p:spTree>
    <p:extLst>
      <p:ext uri="{BB962C8B-B14F-4D97-AF65-F5344CB8AC3E}">
        <p14:creationId xmlns:p14="http://schemas.microsoft.com/office/powerpoint/2010/main" val="390037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then undergoes placement of an ICC and this CXR taken post R ICC placement. What do you think about the ICC?</a:t>
            </a:r>
          </a:p>
          <a:p>
            <a:endParaRPr lang="en-US"/>
          </a:p>
          <a:p>
            <a:r>
              <a:rPr lang="en-US"/>
              <a:t>There is improvement in the </a:t>
            </a:r>
            <a:r>
              <a:rPr lang="en-US" err="1"/>
              <a:t>Htx</a:t>
            </a:r>
            <a:r>
              <a:rPr lang="en-US"/>
              <a:t>, but note the drain is in too far - would need to check it is working clinically.</a:t>
            </a:r>
          </a:p>
        </p:txBody>
      </p:sp>
      <p:sp>
        <p:nvSpPr>
          <p:cNvPr id="4" name="Slide Number Placeholder 3"/>
          <p:cNvSpPr>
            <a:spLocks noGrp="1"/>
          </p:cNvSpPr>
          <p:nvPr>
            <p:ph type="sldNum" sz="quarter" idx="5"/>
          </p:nvPr>
        </p:nvSpPr>
        <p:spPr/>
        <p:txBody>
          <a:bodyPr/>
          <a:lstStyle/>
          <a:p>
            <a:fld id="{0EF05BAA-92F6-4DEA-A832-E4B15A2F525C}" type="slidenum">
              <a:rPr lang="en-AU" smtClean="0"/>
              <a:t>22</a:t>
            </a:fld>
            <a:endParaRPr lang="en-AU"/>
          </a:p>
        </p:txBody>
      </p:sp>
    </p:spTree>
    <p:extLst>
      <p:ext uri="{BB962C8B-B14F-4D97-AF65-F5344CB8AC3E}">
        <p14:creationId xmlns:p14="http://schemas.microsoft.com/office/powerpoint/2010/main" val="312291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46yo female is involved in a high speed RTC, there is significant impact to the driver (which is the patients) side. </a:t>
            </a:r>
          </a:p>
          <a:p>
            <a:endParaRPr lang="en-US"/>
          </a:p>
          <a:p>
            <a:r>
              <a:rPr lang="en-US"/>
              <a:t>1. What abnormalities do you see - what are you concerned about? </a:t>
            </a:r>
          </a:p>
          <a:p>
            <a:endParaRPr lang="en-US"/>
          </a:p>
          <a:p>
            <a:pPr marL="685800" lvl="1" indent="-228600">
              <a:buFont typeface="+mj-lt"/>
              <a:buAutoNum type="arabicPeriod"/>
            </a:pPr>
            <a:r>
              <a:rPr lang="en-US"/>
              <a:t>Diaphragmatic injury. </a:t>
            </a:r>
          </a:p>
          <a:p>
            <a:pPr marL="685800" lvl="1" indent="-228600">
              <a:buFont typeface="+mj-lt"/>
              <a:buAutoNum type="arabicPeriod"/>
            </a:pPr>
            <a:r>
              <a:rPr lang="en-US"/>
              <a:t>Elevation of the right hemidiaphragm with patchy consolidation and atelectasis throughout the right lung. Distortion right liver contour consistent with diaphragmatic rupture with partial herniation of the liver. Mild leftward mediastinal shift. Small right pneumothorax. Right seventh and twelve rib fractures are not well delineated.</a:t>
            </a:r>
          </a:p>
          <a:p>
            <a:endParaRPr lang="en-US"/>
          </a:p>
          <a:p>
            <a:r>
              <a:rPr lang="en-US"/>
              <a:t>2. She is hypoxic with stats 90% NRB and RR 32. Will you put an ICC in for her worsening respiratory distress? </a:t>
            </a:r>
          </a:p>
          <a:p>
            <a:endParaRPr lang="en-US"/>
          </a:p>
          <a:p>
            <a:pPr marL="685800" lvl="1" indent="-228600">
              <a:buFont typeface="+mj-lt"/>
              <a:buAutoNum type="arabicPeriod"/>
            </a:pPr>
            <a:r>
              <a:rPr lang="en-US"/>
              <a:t>Care and cautio n- needs to be placed higher than normal due to diaphragmatic injury.</a:t>
            </a:r>
          </a:p>
          <a:p>
            <a:pPr marL="685800" lvl="1" indent="-228600">
              <a:buFont typeface="+mj-lt"/>
              <a:buAutoNum type="arabicPeriod"/>
            </a:pPr>
            <a:r>
              <a:rPr lang="en-US"/>
              <a:t>May decide to intubate her prior to ICC insertion. </a:t>
            </a:r>
          </a:p>
          <a:p>
            <a:endParaRPr lang="en-US"/>
          </a:p>
          <a:p>
            <a:r>
              <a:rPr lang="en-US" i="1"/>
              <a:t>1870080</a:t>
            </a:r>
          </a:p>
        </p:txBody>
      </p:sp>
      <p:sp>
        <p:nvSpPr>
          <p:cNvPr id="4" name="Slide Number Placeholder 3"/>
          <p:cNvSpPr>
            <a:spLocks noGrp="1"/>
          </p:cNvSpPr>
          <p:nvPr>
            <p:ph type="sldNum" sz="quarter" idx="5"/>
          </p:nvPr>
        </p:nvSpPr>
        <p:spPr/>
        <p:txBody>
          <a:bodyPr/>
          <a:lstStyle/>
          <a:p>
            <a:fld id="{0EF05BAA-92F6-4DEA-A832-E4B15A2F525C}" type="slidenum">
              <a:rPr lang="en-AU" smtClean="0"/>
              <a:t>24</a:t>
            </a:fld>
            <a:endParaRPr lang="en-AU"/>
          </a:p>
        </p:txBody>
      </p:sp>
    </p:spTree>
    <p:extLst>
      <p:ext uri="{BB962C8B-B14F-4D97-AF65-F5344CB8AC3E}">
        <p14:creationId xmlns:p14="http://schemas.microsoft.com/office/powerpoint/2010/main" val="2333150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27</a:t>
            </a:fld>
            <a:endParaRPr lang="en-AU"/>
          </a:p>
        </p:txBody>
      </p:sp>
    </p:spTree>
    <p:extLst>
      <p:ext uri="{BB962C8B-B14F-4D97-AF65-F5344CB8AC3E}">
        <p14:creationId xmlns:p14="http://schemas.microsoft.com/office/powerpoint/2010/main" val="111170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Whilst the assessment of CXR must include all zones to give an accurate interpretation most trauma films will appear like this supine trauma CXR - missing lung bases. This is often due to the patient being positioned unevenly on the trolley and the alignment assessment more challenging than in the radiology department with a mobile erect patient. When reviewing these images - the decision needs to be made regarding the index of suspicion, the areas missing on plain film and the next steps - will they have a CT or spine cleared and repeat formal erect CXR.</a:t>
            </a:r>
          </a:p>
          <a:p>
            <a:endParaRPr lang="en-US"/>
          </a:p>
          <a:p>
            <a:r>
              <a:rPr lang="en-US"/>
              <a:t>In trauma what are we trying to assess with the portable CXR?</a:t>
            </a:r>
          </a:p>
          <a:p>
            <a:endParaRPr lang="en-US"/>
          </a:p>
          <a:p>
            <a:pPr marL="171450" indent="-171450">
              <a:buFont typeface="Arial" panose="020B0604020202020204" pitchFamily="34" charset="0"/>
              <a:buChar char="•"/>
            </a:pPr>
            <a:r>
              <a:rPr lang="en-US"/>
              <a:t>Life threats: tension </a:t>
            </a:r>
            <a:r>
              <a:rPr lang="en-US" err="1"/>
              <a:t>Ptx</a:t>
            </a:r>
            <a:r>
              <a:rPr lang="en-US"/>
              <a:t>/</a:t>
            </a:r>
            <a:r>
              <a:rPr lang="en-US" err="1"/>
              <a:t>Htx</a:t>
            </a:r>
            <a:r>
              <a:rPr lang="en-US"/>
              <a:t>, multiple rib fractures, mediastinal pathology, diaphragmatic injury and other bony/soft tissue trauma - either for immediate intervention decisions or because it will change the next imaging profile - will you get a CT, CTA or ECHO?</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388986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 mode can be used to visualise pleural movement. </a:t>
            </a:r>
          </a:p>
          <a:p>
            <a:endParaRPr lang="en-US"/>
          </a:p>
          <a:p>
            <a:r>
              <a:rPr lang="en-US"/>
              <a:t>On the </a:t>
            </a:r>
            <a:r>
              <a:rPr lang="en-US" b="1"/>
              <a:t>left</a:t>
            </a:r>
            <a:r>
              <a:rPr lang="en-US"/>
              <a:t> is normal - this is the sea-shore sign which indicates normal pleural movement. You can see the waves on the beach.</a:t>
            </a:r>
          </a:p>
          <a:p>
            <a:endParaRPr lang="en-US"/>
          </a:p>
          <a:p>
            <a:r>
              <a:rPr lang="en-US"/>
              <a:t>On the </a:t>
            </a:r>
            <a:r>
              <a:rPr lang="en-US" b="1"/>
              <a:t>right</a:t>
            </a:r>
            <a:r>
              <a:rPr lang="en-US"/>
              <a:t> is abnormal - this is the stratosphere sign - which indicates no pleural movement.</a:t>
            </a:r>
          </a:p>
        </p:txBody>
      </p:sp>
      <p:sp>
        <p:nvSpPr>
          <p:cNvPr id="4" name="Slide Number Placeholder 3"/>
          <p:cNvSpPr>
            <a:spLocks noGrp="1"/>
          </p:cNvSpPr>
          <p:nvPr>
            <p:ph type="sldNum" sz="quarter" idx="5"/>
          </p:nvPr>
        </p:nvSpPr>
        <p:spPr/>
        <p:txBody>
          <a:bodyPr/>
          <a:lstStyle/>
          <a:p>
            <a:fld id="{0EF05BAA-92F6-4DEA-A832-E4B15A2F525C}" type="slidenum">
              <a:rPr lang="en-AU" smtClean="0"/>
              <a:t>28</a:t>
            </a:fld>
            <a:endParaRPr lang="en-AU"/>
          </a:p>
        </p:txBody>
      </p:sp>
    </p:spTree>
    <p:extLst>
      <p:ext uri="{BB962C8B-B14F-4D97-AF65-F5344CB8AC3E}">
        <p14:creationId xmlns:p14="http://schemas.microsoft.com/office/powerpoint/2010/main" val="243453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err="1"/>
              <a:t>haemothorax</a:t>
            </a:r>
            <a:r>
              <a:rPr lang="en-US"/>
              <a:t> is identified by a fluid, anechoic collection above the diaphragm. Often can visualise the collapsed lung as it floats in the fluid. Demonstrated here is the ‘spine sign’ which is the </a:t>
            </a:r>
            <a:r>
              <a:rPr lang="en-US" err="1"/>
              <a:t>visualisation</a:t>
            </a:r>
            <a:r>
              <a:rPr lang="en-US"/>
              <a:t> of the vertebrae in the thoracic cavity - in normal aerated lung the spine is not seen, but with a </a:t>
            </a:r>
            <a:r>
              <a:rPr lang="en-US" err="1"/>
              <a:t>haemothroax</a:t>
            </a:r>
            <a:r>
              <a:rPr lang="en-US"/>
              <a:t> the fluid transmits the sound waves allowing </a:t>
            </a:r>
            <a:r>
              <a:rPr lang="en-US" err="1"/>
              <a:t>visualisation</a:t>
            </a:r>
            <a:r>
              <a:rPr lang="en-US"/>
              <a:t>.</a:t>
            </a:r>
          </a:p>
        </p:txBody>
      </p:sp>
      <p:sp>
        <p:nvSpPr>
          <p:cNvPr id="4" name="Slide Number Placeholder 3"/>
          <p:cNvSpPr>
            <a:spLocks noGrp="1"/>
          </p:cNvSpPr>
          <p:nvPr>
            <p:ph type="sldNum" sz="quarter" idx="5"/>
          </p:nvPr>
        </p:nvSpPr>
        <p:spPr/>
        <p:txBody>
          <a:bodyPr/>
          <a:lstStyle/>
          <a:p>
            <a:fld id="{0EF05BAA-92F6-4DEA-A832-E4B15A2F525C}" type="slidenum">
              <a:rPr lang="en-AU" smtClean="0"/>
              <a:t>29</a:t>
            </a:fld>
            <a:endParaRPr lang="en-AU"/>
          </a:p>
        </p:txBody>
      </p:sp>
    </p:spTree>
    <p:extLst>
      <p:ext uri="{BB962C8B-B14F-4D97-AF65-F5344CB8AC3E}">
        <p14:creationId xmlns:p14="http://schemas.microsoft.com/office/powerpoint/2010/main" val="3466972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Rules have been developed to aid decision making around use of CT imaging in trauma. This is one example of a decision rule. Like most rules - it is often the documented ‘clinician gestalt’ as these findings would prompt advanced imaging in most centres. </a:t>
            </a:r>
          </a:p>
          <a:p>
            <a:endParaRPr lang="en-US"/>
          </a:p>
          <a:p>
            <a:r>
              <a:rPr lang="en-US"/>
              <a:t>With this rule = no variables = no patients with injury out of 434 examined in the study.</a:t>
            </a:r>
          </a:p>
          <a:p>
            <a:endParaRPr lang="en-US"/>
          </a:p>
          <a:p>
            <a:r>
              <a:rPr lang="en-US"/>
              <a:t>The rule is not useful in penetrating trauma, kids or GCS &lt; 9.</a:t>
            </a:r>
          </a:p>
        </p:txBody>
      </p:sp>
      <p:sp>
        <p:nvSpPr>
          <p:cNvPr id="4" name="Slide Number Placeholder 3"/>
          <p:cNvSpPr>
            <a:spLocks noGrp="1"/>
          </p:cNvSpPr>
          <p:nvPr>
            <p:ph type="sldNum" sz="quarter" idx="5"/>
          </p:nvPr>
        </p:nvSpPr>
        <p:spPr/>
        <p:txBody>
          <a:bodyPr/>
          <a:lstStyle/>
          <a:p>
            <a:fld id="{0EF05BAA-92F6-4DEA-A832-E4B15A2F525C}" type="slidenum">
              <a:rPr lang="en-AU" smtClean="0"/>
              <a:t>31</a:t>
            </a:fld>
            <a:endParaRPr lang="en-AU"/>
          </a:p>
        </p:txBody>
      </p:sp>
    </p:spTree>
    <p:extLst>
      <p:ext uri="{BB962C8B-B14F-4D97-AF65-F5344CB8AC3E}">
        <p14:creationId xmlns:p14="http://schemas.microsoft.com/office/powerpoint/2010/main" val="3084569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Benefits of CT include the identification of injuries, allows </a:t>
            </a:r>
            <a:r>
              <a:rPr lang="en-US" err="1"/>
              <a:t>localisation</a:t>
            </a:r>
            <a:r>
              <a:rPr lang="en-US"/>
              <a:t> of the exact number of ribs fractured, where and if flail segments are present- this allows the block type to be determined and if there is significant rib fracture displacement in some centres surgical stabilisation will be offered.</a:t>
            </a:r>
          </a:p>
          <a:p>
            <a:endParaRPr lang="en-US"/>
          </a:p>
          <a:p>
            <a:pPr marL="171450" indent="-171450">
              <a:buFont typeface="Arial" panose="020B0604020202020204" pitchFamily="34" charset="0"/>
              <a:buChar char="•"/>
            </a:pPr>
            <a:r>
              <a:rPr lang="en-US"/>
              <a:t>CT also allows the creation of a 3D recon of chest injury this allows assessment of rib displacement to aid decision for surgical stabilisation of rib fractures.</a:t>
            </a:r>
          </a:p>
          <a:p>
            <a:endParaRPr lang="en-US"/>
          </a:p>
          <a:p>
            <a:r>
              <a:rPr lang="en-US"/>
              <a:t>Technique - CTA - all major trauma has arterial phase - so great vessel injury identified and upper </a:t>
            </a:r>
            <a:r>
              <a:rPr lang="en-US" err="1"/>
              <a:t>abdo</a:t>
            </a:r>
            <a:r>
              <a:rPr lang="en-US"/>
              <a:t> contrast for solid organ vascular injury (blush).</a:t>
            </a:r>
          </a:p>
          <a:p>
            <a:endParaRPr lang="en-US"/>
          </a:p>
          <a:p>
            <a:pPr marL="171450" indent="-171450">
              <a:buFont typeface="Arial" panose="020B0604020202020204" pitchFamily="34" charset="0"/>
              <a:buChar char="•"/>
            </a:pPr>
            <a:r>
              <a:rPr lang="en-US"/>
              <a:t>Arm position important - above head if able or on pillows, otherwise arms by side will significantly degrade the image with artifact.</a:t>
            </a:r>
          </a:p>
          <a:p>
            <a:pPr marL="171450" indent="-171450">
              <a:buFont typeface="Arial" panose="020B0604020202020204" pitchFamily="34" charset="0"/>
              <a:buChar char="•"/>
            </a:pPr>
            <a:r>
              <a:rPr lang="en-US"/>
              <a:t>This coronal image shows artifact through liver and spleen making injury identification harder</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32</a:t>
            </a:fld>
            <a:endParaRPr lang="en-AU"/>
          </a:p>
        </p:txBody>
      </p:sp>
    </p:spTree>
    <p:extLst>
      <p:ext uri="{BB962C8B-B14F-4D97-AF65-F5344CB8AC3E}">
        <p14:creationId xmlns:p14="http://schemas.microsoft.com/office/powerpoint/2010/main" val="758733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 ICC is well placed within the thoracic cavity. It does not abut mediastinal structures or the diaphragm. The side ports are within the thoracic space. </a:t>
            </a:r>
          </a:p>
        </p:txBody>
      </p:sp>
      <p:sp>
        <p:nvSpPr>
          <p:cNvPr id="4" name="Slide Number Placeholder 3"/>
          <p:cNvSpPr>
            <a:spLocks noGrp="1"/>
          </p:cNvSpPr>
          <p:nvPr>
            <p:ph type="sldNum" sz="quarter" idx="5"/>
          </p:nvPr>
        </p:nvSpPr>
        <p:spPr/>
        <p:txBody>
          <a:bodyPr/>
          <a:lstStyle/>
          <a:p>
            <a:fld id="{0EF05BAA-92F6-4DEA-A832-E4B15A2F525C}" type="slidenum">
              <a:rPr lang="en-AU" smtClean="0"/>
              <a:t>34</a:t>
            </a:fld>
            <a:endParaRPr lang="en-AU"/>
          </a:p>
        </p:txBody>
      </p:sp>
    </p:spTree>
    <p:extLst>
      <p:ext uri="{BB962C8B-B14F-4D97-AF65-F5344CB8AC3E}">
        <p14:creationId xmlns:p14="http://schemas.microsoft.com/office/powerpoint/2010/main" val="986617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pigtail drain as comparison - not regularly used in trauma due to blood associate with rib #s (each rib can bleed about 100mls).</a:t>
            </a:r>
          </a:p>
        </p:txBody>
      </p:sp>
      <p:sp>
        <p:nvSpPr>
          <p:cNvPr id="4" name="Slide Number Placeholder 3"/>
          <p:cNvSpPr>
            <a:spLocks noGrp="1"/>
          </p:cNvSpPr>
          <p:nvPr>
            <p:ph type="sldNum" sz="quarter" idx="5"/>
          </p:nvPr>
        </p:nvSpPr>
        <p:spPr/>
        <p:txBody>
          <a:bodyPr/>
          <a:lstStyle/>
          <a:p>
            <a:fld id="{0EF05BAA-92F6-4DEA-A832-E4B15A2F525C}" type="slidenum">
              <a:rPr lang="en-AU" smtClean="0"/>
              <a:t>35</a:t>
            </a:fld>
            <a:endParaRPr lang="en-AU"/>
          </a:p>
        </p:txBody>
      </p:sp>
    </p:spTree>
    <p:extLst>
      <p:ext uri="{BB962C8B-B14F-4D97-AF65-F5344CB8AC3E}">
        <p14:creationId xmlns:p14="http://schemas.microsoft.com/office/powerpoint/2010/main" val="4078971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Local available equipment is important to know.</a:t>
            </a:r>
          </a:p>
          <a:p>
            <a:endParaRPr lang="en-US"/>
          </a:p>
          <a:p>
            <a:r>
              <a:rPr lang="en-US"/>
              <a:t>An Intercostal catheter (ICC) - has a distal drainage hole 2-3cm from tip vs a thoracic drain has distal holes 6-10cm from the tip. This impacts on how far in the chest the drain must be placed and therefore may lead to complications if the drain is not far enough or too far in. </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36</a:t>
            </a:fld>
            <a:endParaRPr lang="en-AU"/>
          </a:p>
        </p:txBody>
      </p:sp>
    </p:spTree>
    <p:extLst>
      <p:ext uri="{BB962C8B-B14F-4D97-AF65-F5344CB8AC3E}">
        <p14:creationId xmlns:p14="http://schemas.microsoft.com/office/powerpoint/2010/main" val="1316404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the ICC is placed too low in the chest wall - well below triangle of safety! Aiming 5th intercostal space.</a:t>
            </a:r>
          </a:p>
          <a:p>
            <a:endParaRPr lang="en-US"/>
          </a:p>
          <a:p>
            <a:r>
              <a:rPr lang="en-US"/>
              <a:t>In this image - there are 4 ICCs - 2 of which appear kinked - in this case you need to clinically assess drain function, but if no bubble/swing - would pull back 5cm to see if it will un-kink. The R anterior ICC also appears too low.</a:t>
            </a:r>
          </a:p>
        </p:txBody>
      </p:sp>
      <p:sp>
        <p:nvSpPr>
          <p:cNvPr id="4" name="Slide Number Placeholder 3"/>
          <p:cNvSpPr>
            <a:spLocks noGrp="1"/>
          </p:cNvSpPr>
          <p:nvPr>
            <p:ph type="sldNum" sz="quarter" idx="5"/>
          </p:nvPr>
        </p:nvSpPr>
        <p:spPr/>
        <p:txBody>
          <a:bodyPr/>
          <a:lstStyle/>
          <a:p>
            <a:fld id="{0EF05BAA-92F6-4DEA-A832-E4B15A2F525C}" type="slidenum">
              <a:rPr lang="en-AU" smtClean="0"/>
              <a:t>37</a:t>
            </a:fld>
            <a:endParaRPr lang="en-AU"/>
          </a:p>
        </p:txBody>
      </p:sp>
    </p:spTree>
    <p:extLst>
      <p:ext uri="{BB962C8B-B14F-4D97-AF65-F5344CB8AC3E}">
        <p14:creationId xmlns:p14="http://schemas.microsoft.com/office/powerpoint/2010/main" val="876366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another ICC which is too low and too far in - it is kinked within the left pleural space. </a:t>
            </a:r>
          </a:p>
          <a:p>
            <a:endParaRPr lang="en-US"/>
          </a:p>
          <a:p>
            <a:r>
              <a:rPr lang="en-US" i="1"/>
              <a:t>Case courtesy of Dr </a:t>
            </a:r>
            <a:r>
              <a:rPr lang="en-US" i="1" err="1"/>
              <a:t>Sachintha</a:t>
            </a:r>
            <a:r>
              <a:rPr lang="en-US" i="1"/>
              <a:t> </a:t>
            </a:r>
            <a:r>
              <a:rPr lang="en-US" i="1" err="1"/>
              <a:t>Hapugoda</a:t>
            </a:r>
            <a:r>
              <a:rPr lang="en-US" i="1"/>
              <a:t>, </a:t>
            </a:r>
            <a:r>
              <a:rPr lang="en-US" i="1" err="1"/>
              <a:t>Radiopaedia.org</a:t>
            </a:r>
            <a:r>
              <a:rPr lang="en-US" i="1"/>
              <a:t>, </a:t>
            </a:r>
            <a:r>
              <a:rPr lang="en-US" i="1" err="1"/>
              <a:t>rID</a:t>
            </a:r>
            <a:r>
              <a:rPr lang="en-US" i="1"/>
              <a:t>: 59664.</a:t>
            </a:r>
          </a:p>
        </p:txBody>
      </p:sp>
      <p:sp>
        <p:nvSpPr>
          <p:cNvPr id="4" name="Slide Number Placeholder 3"/>
          <p:cNvSpPr>
            <a:spLocks noGrp="1"/>
          </p:cNvSpPr>
          <p:nvPr>
            <p:ph type="sldNum" sz="quarter" idx="5"/>
          </p:nvPr>
        </p:nvSpPr>
        <p:spPr/>
        <p:txBody>
          <a:bodyPr/>
          <a:lstStyle/>
          <a:p>
            <a:fld id="{0EF05BAA-92F6-4DEA-A832-E4B15A2F525C}" type="slidenum">
              <a:rPr lang="en-AU" smtClean="0"/>
              <a:t>38</a:t>
            </a:fld>
            <a:endParaRPr lang="en-AU"/>
          </a:p>
        </p:txBody>
      </p:sp>
    </p:spTree>
    <p:extLst>
      <p:ext uri="{BB962C8B-B14F-4D97-AF65-F5344CB8AC3E}">
        <p14:creationId xmlns:p14="http://schemas.microsoft.com/office/powerpoint/2010/main" val="1612220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these ICCs well placed or not?</a:t>
            </a:r>
          </a:p>
          <a:p>
            <a:endParaRPr lang="en-US"/>
          </a:p>
          <a:p>
            <a:r>
              <a:rPr lang="en-US"/>
              <a:t>The first image: the L ICC has been placed in the 7th ICS, so a bit low, </a:t>
            </a:r>
            <a:r>
              <a:rPr lang="en-US" b="1"/>
              <a:t>but</a:t>
            </a:r>
            <a:r>
              <a:rPr lang="en-US"/>
              <a:t> side port is well within thoracic cavity and the tip of the drain is not abutting mediastinum.</a:t>
            </a:r>
          </a:p>
          <a:p>
            <a:endParaRPr lang="en-US"/>
          </a:p>
          <a:p>
            <a:r>
              <a:rPr lang="en-US"/>
              <a:t>In the second image: the R ICC - drain hole? within thoracic cavity - almost falling out - often occurs with poorly secured drains. </a:t>
            </a:r>
          </a:p>
          <a:p>
            <a:endParaRPr lang="en-US"/>
          </a:p>
          <a:p>
            <a:r>
              <a:rPr lang="en-AU">
                <a:sym typeface="Wingdings" panose="05000000000000000000" pitchFamily="2" charset="2"/>
              </a:rPr>
              <a:t> </a:t>
            </a:r>
            <a:r>
              <a:rPr lang="en-US"/>
              <a:t>Check clinical function - concern is when post outside thoracic cavity - wont drain and will worsen subcutaneous emphysema.</a:t>
            </a:r>
          </a:p>
        </p:txBody>
      </p:sp>
      <p:sp>
        <p:nvSpPr>
          <p:cNvPr id="4" name="Slide Number Placeholder 3"/>
          <p:cNvSpPr>
            <a:spLocks noGrp="1"/>
          </p:cNvSpPr>
          <p:nvPr>
            <p:ph type="sldNum" sz="quarter" idx="5"/>
          </p:nvPr>
        </p:nvSpPr>
        <p:spPr/>
        <p:txBody>
          <a:bodyPr/>
          <a:lstStyle/>
          <a:p>
            <a:fld id="{0EF05BAA-92F6-4DEA-A832-E4B15A2F525C}" type="slidenum">
              <a:rPr lang="en-AU" smtClean="0"/>
              <a:t>39</a:t>
            </a:fld>
            <a:endParaRPr lang="en-AU"/>
          </a:p>
        </p:txBody>
      </p:sp>
    </p:spTree>
    <p:extLst>
      <p:ext uri="{BB962C8B-B14F-4D97-AF65-F5344CB8AC3E}">
        <p14:creationId xmlns:p14="http://schemas.microsoft.com/office/powerpoint/2010/main" val="100196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many hospitals the CXR will appear like this. This is a supine trauma film, without beam hardening. There are subtle R lateral rib # which are almost impossible to see on this image.</a:t>
            </a:r>
          </a:p>
        </p:txBody>
      </p:sp>
      <p:sp>
        <p:nvSpPr>
          <p:cNvPr id="4" name="Slide Number Placeholder 3"/>
          <p:cNvSpPr>
            <a:spLocks noGrp="1"/>
          </p:cNvSpPr>
          <p:nvPr>
            <p:ph type="sldNum" sz="quarter" idx="5"/>
          </p:nvPr>
        </p:nvSpPr>
        <p:spPr/>
        <p:txBody>
          <a:bodyPr/>
          <a:lstStyle/>
          <a:p>
            <a:fld id="{0EF05BAA-92F6-4DEA-A832-E4B15A2F525C}" type="slidenum">
              <a:rPr lang="en-AU" smtClean="0"/>
              <a:t>6</a:t>
            </a:fld>
            <a:endParaRPr lang="en-AU"/>
          </a:p>
        </p:txBody>
      </p:sp>
    </p:spTree>
    <p:extLst>
      <p:ext uri="{BB962C8B-B14F-4D97-AF65-F5344CB8AC3E}">
        <p14:creationId xmlns:p14="http://schemas.microsoft.com/office/powerpoint/2010/main" val="1447585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 ICC is placed post traumatic cardiac arrest. Is the position good?</a:t>
            </a:r>
          </a:p>
          <a:p>
            <a:endParaRPr lang="en-US"/>
          </a:p>
          <a:p>
            <a:r>
              <a:rPr lang="en-US" i="1"/>
              <a:t>Case courtesy of RMH Core Conditions, </a:t>
            </a:r>
            <a:r>
              <a:rPr lang="en-US" i="1" err="1"/>
              <a:t>Radiopaedia.org</a:t>
            </a:r>
            <a:r>
              <a:rPr lang="en-US" i="1"/>
              <a:t>, </a:t>
            </a:r>
            <a:r>
              <a:rPr lang="en-US" i="1" err="1"/>
              <a:t>rID</a:t>
            </a:r>
            <a:r>
              <a:rPr lang="en-US" i="1"/>
              <a:t>: 27926</a:t>
            </a:r>
          </a:p>
        </p:txBody>
      </p:sp>
      <p:sp>
        <p:nvSpPr>
          <p:cNvPr id="4" name="Slide Number Placeholder 3"/>
          <p:cNvSpPr>
            <a:spLocks noGrp="1"/>
          </p:cNvSpPr>
          <p:nvPr>
            <p:ph type="sldNum" sz="quarter" idx="5"/>
          </p:nvPr>
        </p:nvSpPr>
        <p:spPr/>
        <p:txBody>
          <a:bodyPr/>
          <a:lstStyle/>
          <a:p>
            <a:fld id="{0EF05BAA-92F6-4DEA-A832-E4B15A2F525C}" type="slidenum">
              <a:rPr lang="en-AU" smtClean="0"/>
              <a:t>40</a:t>
            </a:fld>
            <a:endParaRPr lang="en-AU"/>
          </a:p>
        </p:txBody>
      </p:sp>
    </p:spTree>
    <p:extLst>
      <p:ext uri="{BB962C8B-B14F-4D97-AF65-F5344CB8AC3E}">
        <p14:creationId xmlns:p14="http://schemas.microsoft.com/office/powerpoint/2010/main" val="182725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ICC is extra thoracic - tunnelled in the posterior chest wall and not within the thoracic cavity.</a:t>
            </a:r>
          </a:p>
          <a:p>
            <a:endParaRPr lang="en-AU"/>
          </a:p>
          <a:p>
            <a:r>
              <a:rPr lang="en-AU" i="1"/>
              <a:t>Case courtesy of RMH Core Conditions, </a:t>
            </a:r>
            <a:r>
              <a:rPr lang="en-AU" i="1" err="1"/>
              <a:t>Radiopaedia.org</a:t>
            </a:r>
            <a:r>
              <a:rPr lang="en-AU" i="1"/>
              <a:t>, </a:t>
            </a:r>
            <a:r>
              <a:rPr lang="en-AU" i="1" err="1"/>
              <a:t>rID</a:t>
            </a:r>
            <a:r>
              <a:rPr lang="en-AU" i="1"/>
              <a:t>: 27926</a:t>
            </a:r>
          </a:p>
        </p:txBody>
      </p:sp>
      <p:sp>
        <p:nvSpPr>
          <p:cNvPr id="4" name="Slide Number Placeholder 3"/>
          <p:cNvSpPr>
            <a:spLocks noGrp="1"/>
          </p:cNvSpPr>
          <p:nvPr>
            <p:ph type="sldNum" sz="quarter" idx="5"/>
          </p:nvPr>
        </p:nvSpPr>
        <p:spPr/>
        <p:txBody>
          <a:bodyPr/>
          <a:lstStyle/>
          <a:p>
            <a:fld id="{0EF05BAA-92F6-4DEA-A832-E4B15A2F525C}" type="slidenum">
              <a:rPr lang="en-AU" smtClean="0"/>
              <a:t>41</a:t>
            </a:fld>
            <a:endParaRPr lang="en-AU"/>
          </a:p>
        </p:txBody>
      </p:sp>
    </p:spTree>
    <p:extLst>
      <p:ext uri="{BB962C8B-B14F-4D97-AF65-F5344CB8AC3E}">
        <p14:creationId xmlns:p14="http://schemas.microsoft.com/office/powerpoint/2010/main" val="2315421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42</a:t>
            </a:fld>
            <a:endParaRPr lang="en-AU"/>
          </a:p>
        </p:txBody>
      </p:sp>
    </p:spTree>
    <p:extLst>
      <p:ext uri="{BB962C8B-B14F-4D97-AF65-F5344CB8AC3E}">
        <p14:creationId xmlns:p14="http://schemas.microsoft.com/office/powerpoint/2010/main" val="1479205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Surgical stabilisation of rib fractures is emerging as a treatment for multiple rib fractures. Previously only performed by cardiothoracic surgeons and only indicated in flail chest in whom invasive ventilation can not be weaned. Now </a:t>
            </a:r>
            <a:r>
              <a:rPr lang="en-AU">
                <a:sym typeface="Wingdings" panose="05000000000000000000" pitchFamily="2" charset="2"/>
              </a:rPr>
              <a:t></a:t>
            </a:r>
            <a:r>
              <a:rPr lang="en-US"/>
              <a:t> indicated in multi level rib fractures, uncontrolled pain and if rib fracture displacement is present. The aim of rib fixation is to reduce long term pain and improve ventilatory function/avoid I&amp;V/reduce hospital and ICU LOS.</a:t>
            </a:r>
          </a:p>
        </p:txBody>
      </p:sp>
      <p:sp>
        <p:nvSpPr>
          <p:cNvPr id="4" name="Slide Number Placeholder 3"/>
          <p:cNvSpPr>
            <a:spLocks noGrp="1"/>
          </p:cNvSpPr>
          <p:nvPr>
            <p:ph type="sldNum" sz="quarter" idx="5"/>
          </p:nvPr>
        </p:nvSpPr>
        <p:spPr/>
        <p:txBody>
          <a:bodyPr/>
          <a:lstStyle/>
          <a:p>
            <a:fld id="{0EF05BAA-92F6-4DEA-A832-E4B15A2F525C}" type="slidenum">
              <a:rPr lang="en-AU" smtClean="0"/>
              <a:t>43</a:t>
            </a:fld>
            <a:endParaRPr lang="en-AU"/>
          </a:p>
        </p:txBody>
      </p:sp>
    </p:spTree>
    <p:extLst>
      <p:ext uri="{BB962C8B-B14F-4D97-AF65-F5344CB8AC3E}">
        <p14:creationId xmlns:p14="http://schemas.microsoft.com/office/powerpoint/2010/main" val="4023045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Complications can occur with both ICC use and retained </a:t>
            </a:r>
            <a:r>
              <a:rPr lang="en-US" err="1"/>
              <a:t>haemothorax</a:t>
            </a:r>
            <a:r>
              <a:rPr lang="en-US"/>
              <a:t> - so ICCs are routinely only kept for 5 days. An empyema is pleural fluid is typically unilateral or markedly asymmetric. Generally, </a:t>
            </a:r>
            <a:r>
              <a:rPr lang="en-US" err="1"/>
              <a:t>empyemas</a:t>
            </a:r>
            <a:r>
              <a:rPr lang="en-US"/>
              <a:t> form an obtuse angle with the chest wall, and due to their lenticular shape are much larger in one projection (e.g. frontal) compared to the orthogonal projection (e.g. lateral). The lenticular shape (biconvex) is also suggestive of the diagnosis, as transudative/sterile pleural effusions tend to be crescentic in shape (i.e. concave towards the lung, see empyema vs pleural effusion). Ultrasound can be used to identify loculation. </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44</a:t>
            </a:fld>
            <a:endParaRPr lang="en-AU"/>
          </a:p>
        </p:txBody>
      </p:sp>
    </p:spTree>
    <p:extLst>
      <p:ext uri="{BB962C8B-B14F-4D97-AF65-F5344CB8AC3E}">
        <p14:creationId xmlns:p14="http://schemas.microsoft.com/office/powerpoint/2010/main" val="4184490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45</a:t>
            </a:fld>
            <a:endParaRPr lang="en-AU"/>
          </a:p>
        </p:txBody>
      </p:sp>
    </p:spTree>
    <p:extLst>
      <p:ext uri="{BB962C8B-B14F-4D97-AF65-F5344CB8AC3E}">
        <p14:creationId xmlns:p14="http://schemas.microsoft.com/office/powerpoint/2010/main" val="13120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patient, with post processing to a beam hardened format. On this, the 6-7th lateral rib # are more visible. This is also shown on close-up.</a:t>
            </a:r>
          </a:p>
          <a:p>
            <a:endParaRPr lang="en-US"/>
          </a:p>
          <a:p>
            <a:r>
              <a:rPr lang="en-US"/>
              <a:t>This mode is also good for the identification of a pneumothorax.</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260310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There are considerations to remember when interpreting the supine CXR - including how air and fluid will appear and the mediastinal structures appearance. In the erect film, air will gather in the apices and fluid in a meniscus obscuring the diaphragm. </a:t>
            </a:r>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9</a:t>
            </a:fld>
            <a:endParaRPr lang="en-AU"/>
          </a:p>
        </p:txBody>
      </p:sp>
    </p:spTree>
    <p:extLst>
      <p:ext uri="{BB962C8B-B14F-4D97-AF65-F5344CB8AC3E}">
        <p14:creationId xmlns:p14="http://schemas.microsoft.com/office/powerpoint/2010/main" val="4944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Supine film - veiling opacification.</a:t>
            </a:r>
          </a:p>
          <a:p>
            <a:endParaRPr lang="en-AU"/>
          </a:p>
          <a:p>
            <a:r>
              <a:rPr lang="en-AU"/>
              <a:t>Erect film - meniscus, diaphragm obscuration</a:t>
            </a:r>
            <a:r>
              <a:rPr lang="en-US"/>
              <a:t>.</a:t>
            </a:r>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10</a:t>
            </a:fld>
            <a:endParaRPr lang="en-AU"/>
          </a:p>
        </p:txBody>
      </p:sp>
    </p:spTree>
    <p:extLst>
      <p:ext uri="{BB962C8B-B14F-4D97-AF65-F5344CB8AC3E}">
        <p14:creationId xmlns:p14="http://schemas.microsoft.com/office/powerpoint/2010/main" val="59195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pneumothorax will appear differently on an erect vs supine CXR.</a:t>
            </a:r>
          </a:p>
          <a:p>
            <a:endParaRPr lang="en-US"/>
          </a:p>
          <a:p>
            <a:r>
              <a:rPr lang="en-US"/>
              <a:t>In the supine film - a pneumothorax may appear as a deep sulcus, with an etched mediastinum (border of heart very distinct), widened rib spaces, mediastinal shift. Can also see lung edge on this CXR. </a:t>
            </a:r>
          </a:p>
          <a:p>
            <a:endParaRPr lang="en-US"/>
          </a:p>
          <a:p>
            <a:r>
              <a:rPr lang="en-US"/>
              <a:t>In an erect film a pneumothorax can be seen as shown - obvious lung edge and a flattened diaphragm (also, this CXR has: 1 x rib #, small amount </a:t>
            </a:r>
            <a:r>
              <a:rPr lang="en-US" err="1"/>
              <a:t>subcut</a:t>
            </a:r>
            <a:r>
              <a:rPr lang="en-US"/>
              <a:t> emphysema).</a:t>
            </a:r>
          </a:p>
          <a:p>
            <a:endParaRPr lang="en-US"/>
          </a:p>
          <a:p>
            <a:r>
              <a:rPr lang="en-US" i="1">
                <a:solidFill>
                  <a:schemeClr val="tx2">
                    <a:lumMod val="50000"/>
                  </a:schemeClr>
                </a:solidFill>
              </a:rPr>
              <a:t>Case courtesy of Dr </a:t>
            </a:r>
            <a:r>
              <a:rPr lang="en-US" i="1" err="1">
                <a:solidFill>
                  <a:schemeClr val="tx2">
                    <a:lumMod val="50000"/>
                  </a:schemeClr>
                </a:solidFill>
              </a:rPr>
              <a:t>Sajoscha</a:t>
            </a:r>
            <a:r>
              <a:rPr lang="en-US" i="1">
                <a:solidFill>
                  <a:schemeClr val="tx2">
                    <a:lumMod val="50000"/>
                  </a:schemeClr>
                </a:solidFill>
              </a:rPr>
              <a:t> Sorrentino, </a:t>
            </a:r>
            <a:r>
              <a:rPr lang="en-US" i="1" err="1">
                <a:solidFill>
                  <a:schemeClr val="tx2">
                    <a:lumMod val="50000"/>
                  </a:schemeClr>
                </a:solidFill>
              </a:rPr>
              <a:t>Radiopaedia.org</a:t>
            </a:r>
            <a:r>
              <a:rPr lang="en-US" i="1">
                <a:solidFill>
                  <a:schemeClr val="tx2">
                    <a:lumMod val="50000"/>
                  </a:schemeClr>
                </a:solidFill>
              </a:rPr>
              <a:t>, </a:t>
            </a:r>
            <a:r>
              <a:rPr lang="en-US" i="1" err="1">
                <a:solidFill>
                  <a:schemeClr val="tx2">
                    <a:lumMod val="50000"/>
                  </a:schemeClr>
                </a:solidFill>
              </a:rPr>
              <a:t>rID</a:t>
            </a:r>
            <a:r>
              <a:rPr lang="en-US" i="1">
                <a:solidFill>
                  <a:schemeClr val="tx2">
                    <a:lumMod val="50000"/>
                  </a:schemeClr>
                </a:solidFill>
              </a:rPr>
              <a:t>: 14780</a:t>
            </a:r>
          </a:p>
          <a:p>
            <a:endParaRPr lang="en-US"/>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11</a:t>
            </a:fld>
            <a:endParaRPr lang="en-AU"/>
          </a:p>
        </p:txBody>
      </p:sp>
    </p:spTree>
    <p:extLst>
      <p:ext uri="{BB962C8B-B14F-4D97-AF65-F5344CB8AC3E}">
        <p14:creationId xmlns:p14="http://schemas.microsoft.com/office/powerpoint/2010/main" val="235134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patients have significant bilateral chest injury. This CXR shows the presence of pneumothorax with gas stranding through the pectoral muscle fibers stranding on L and subcutaneous emphysema on R indicate bilateral pneumothorax. So whilst the pneumothorax can not be seen, the diagnosis can be made by these secondary signs.</a:t>
            </a:r>
          </a:p>
          <a:p>
            <a:endParaRPr lang="en-US"/>
          </a:p>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207631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a tension pneumothorax will be seen in the trauma bay - this is evidenced by mediastinal shift from a large pneumothorax. However, this remains a physiological diagnosis **NOT** radiological.</a:t>
            </a:r>
          </a:p>
        </p:txBody>
      </p:sp>
      <p:sp>
        <p:nvSpPr>
          <p:cNvPr id="4" name="Slide Number Placeholder 3"/>
          <p:cNvSpPr>
            <a:spLocks noGrp="1"/>
          </p:cNvSpPr>
          <p:nvPr>
            <p:ph type="sldNum" sz="quarter" idx="5"/>
          </p:nvPr>
        </p:nvSpPr>
        <p:spPr/>
        <p:txBody>
          <a:bodyPr/>
          <a:lstStyle/>
          <a:p>
            <a:fld id="{0EF05BAA-92F6-4DEA-A832-E4B15A2F525C}" type="slidenum">
              <a:rPr lang="en-AU" smtClean="0"/>
              <a:t>13</a:t>
            </a:fld>
            <a:endParaRPr lang="en-AU"/>
          </a:p>
        </p:txBody>
      </p:sp>
    </p:spTree>
    <p:extLst>
      <p:ext uri="{BB962C8B-B14F-4D97-AF65-F5344CB8AC3E}">
        <p14:creationId xmlns:p14="http://schemas.microsoft.com/office/powerpoint/2010/main" val="4246397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1: Hero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7330" y="2492896"/>
            <a:ext cx="9097341" cy="1868021"/>
          </a:xfrm>
          <a:prstGeom prst="rect">
            <a:avLst/>
          </a:prstGeom>
        </p:spPr>
        <p:txBody>
          <a:bodyPr>
            <a:noAutofit/>
          </a:bodyPr>
          <a:lstStyle>
            <a:lvl1pPr algn="ctr">
              <a:lnSpc>
                <a:spcPct val="80000"/>
              </a:lnSpc>
              <a:defRPr sz="7200" b="1">
                <a:solidFill>
                  <a:schemeClr val="bg2"/>
                </a:solidFill>
              </a:defRPr>
            </a:lvl1pPr>
          </a:lstStyle>
          <a:p>
            <a:r>
              <a:rPr lang="en-GB" dirty="0"/>
              <a:t>Click to edit Master title style</a:t>
            </a:r>
            <a:endParaRPr lang="en-AU" dirty="0"/>
          </a:p>
        </p:txBody>
      </p:sp>
      <p:sp>
        <p:nvSpPr>
          <p:cNvPr id="7" name="Text Placeholder 6"/>
          <p:cNvSpPr>
            <a:spLocks noGrp="1"/>
          </p:cNvSpPr>
          <p:nvPr>
            <p:ph type="body" sz="quarter" idx="10"/>
          </p:nvPr>
        </p:nvSpPr>
        <p:spPr>
          <a:xfrm>
            <a:off x="1415480" y="4432925"/>
            <a:ext cx="9361041" cy="508243"/>
          </a:xfrm>
        </p:spPr>
        <p:txBody>
          <a:bodyPr>
            <a:normAutofit/>
          </a:bodyPr>
          <a:lstStyle>
            <a:lvl1pPr marL="0" indent="0" algn="ctr">
              <a:buNone/>
              <a:defRPr sz="3600">
                <a:solidFill>
                  <a:schemeClr val="bg2"/>
                </a:solidFill>
              </a:defRPr>
            </a:lvl1pPr>
          </a:lstStyle>
          <a:p>
            <a:pPr lvl="0"/>
            <a:r>
              <a:rPr lang="en-GB"/>
              <a:t>Click to edit Master text styles</a:t>
            </a:r>
          </a:p>
        </p:txBody>
      </p:sp>
      <p:sp>
        <p:nvSpPr>
          <p:cNvPr id="6" name="Footer Placeholder 5"/>
          <p:cNvSpPr>
            <a:spLocks noGrp="1"/>
          </p:cNvSpPr>
          <p:nvPr>
            <p:ph type="ftr" sz="quarter" idx="12"/>
          </p:nvPr>
        </p:nvSpPr>
        <p:spPr>
          <a:xfrm>
            <a:off x="695400" y="6164204"/>
            <a:ext cx="3590755" cy="217124"/>
          </a:xfrm>
          <a:prstGeom prst="rect">
            <a:avLst/>
          </a:prstGeom>
        </p:spPr>
        <p:txBody>
          <a:bodyPr/>
          <a:lstStyle>
            <a:lvl1pPr>
              <a:defRPr sz="800">
                <a:solidFill>
                  <a:schemeClr val="tx2"/>
                </a:solidFill>
              </a:defRPr>
            </a:lvl1pPr>
          </a:lstStyle>
          <a:p>
            <a:r>
              <a:rPr lang="en-AU"/>
              <a:t>V[XX] Effective: [MM/YYYY] Review: [MM/YYYY]</a:t>
            </a:r>
          </a:p>
        </p:txBody>
      </p:sp>
      <p:sp>
        <p:nvSpPr>
          <p:cNvPr id="8" name="Text Placeholder 6">
            <a:extLst>
              <a:ext uri="{FF2B5EF4-FFF2-40B4-BE49-F238E27FC236}">
                <a16:creationId xmlns:a16="http://schemas.microsoft.com/office/drawing/2014/main" id="{0133267C-30DC-1748-86D0-871075C8D0F7}"/>
              </a:ext>
            </a:extLst>
          </p:cNvPr>
          <p:cNvSpPr>
            <a:spLocks noGrp="1"/>
          </p:cNvSpPr>
          <p:nvPr>
            <p:ph type="body" sz="quarter" idx="13" hasCustomPrompt="1"/>
          </p:nvPr>
        </p:nvSpPr>
        <p:spPr>
          <a:xfrm>
            <a:off x="1415480" y="1935052"/>
            <a:ext cx="9361041" cy="508243"/>
          </a:xfrm>
        </p:spPr>
        <p:txBody>
          <a:bodyPr>
            <a:normAutofit/>
          </a:bodyPr>
          <a:lstStyle>
            <a:lvl1pPr marL="0" indent="0" algn="ctr">
              <a:buNone/>
              <a:defRPr sz="3200" b="1">
                <a:solidFill>
                  <a:schemeClr val="accent3"/>
                </a:solidFill>
              </a:defRPr>
            </a:lvl1pPr>
          </a:lstStyle>
          <a:p>
            <a:pPr lvl="0"/>
            <a:r>
              <a:rPr lang="en-GB"/>
              <a:t>CLICK TO EDIT MASTER TEXT STYLES</a:t>
            </a:r>
          </a:p>
        </p:txBody>
      </p:sp>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7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3" name="Content Placeholder 2"/>
          <p:cNvSpPr>
            <a:spLocks noGrp="1"/>
          </p:cNvSpPr>
          <p:nvPr>
            <p:ph idx="1"/>
          </p:nvPr>
        </p:nvSpPr>
        <p:spPr>
          <a:xfrm>
            <a:off x="527051" y="1196752"/>
            <a:ext cx="11137568" cy="4824636"/>
          </a:xfrm>
        </p:spPr>
        <p:txBody>
          <a:bodyPr>
            <a:normAutofit/>
          </a:bodyPr>
          <a:lstStyle>
            <a:lvl1pPr>
              <a:spcBef>
                <a:spcPts val="600"/>
              </a:spcBef>
              <a:spcAft>
                <a:spcPts val="600"/>
              </a:spcAft>
              <a:defRPr lang="en-US" sz="1800" dirty="0" smtClean="0">
                <a:solidFill>
                  <a:schemeClr val="tx1"/>
                </a:solidFill>
              </a:defRPr>
            </a:lvl1pPr>
            <a:lvl2pPr>
              <a:spcBef>
                <a:spcPts val="0"/>
              </a:spcBef>
              <a:spcAft>
                <a:spcPts val="300"/>
              </a:spcAft>
              <a:defRPr lang="en-US" sz="1800" dirty="0" smtClean="0">
                <a:solidFill>
                  <a:schemeClr val="tx1"/>
                </a:solidFill>
              </a:defRPr>
            </a:lvl2pPr>
            <a:lvl3pPr>
              <a:spcBef>
                <a:spcPts val="0"/>
              </a:spcBef>
              <a:spcAft>
                <a:spcPts val="300"/>
              </a:spcAft>
              <a:defRPr lang="en-US" sz="1800" dirty="0" smtClean="0">
                <a:solidFill>
                  <a:schemeClr val="tx1"/>
                </a:solidFill>
              </a:defRPr>
            </a:lvl3pPr>
          </a:lstStyle>
          <a:p>
            <a:pPr lvl="0"/>
            <a:r>
              <a:rPr lang="en-GB"/>
              <a:t>Click to edit Master text styles</a:t>
            </a:r>
          </a:p>
          <a:p>
            <a:pPr lvl="1"/>
            <a:r>
              <a:rPr lang="en-GB"/>
              <a:t>Second level</a:t>
            </a:r>
          </a:p>
          <a:p>
            <a:pPr lvl="2"/>
            <a:r>
              <a:rPr lang="en-GB"/>
              <a:t>Third level</a:t>
            </a:r>
          </a:p>
        </p:txBody>
      </p:sp>
      <p:sp>
        <p:nvSpPr>
          <p:cNvPr id="9" name="Footer Placeholder 2">
            <a:extLst>
              <a:ext uri="{FF2B5EF4-FFF2-40B4-BE49-F238E27FC236}">
                <a16:creationId xmlns:a16="http://schemas.microsoft.com/office/drawing/2014/main" id="{32468645-B84B-6A40-9B61-DFB57B8CA1C6}"/>
              </a:ext>
            </a:extLst>
          </p:cNvPr>
          <p:cNvSpPr>
            <a:spLocks noGrp="1"/>
          </p:cNvSpPr>
          <p:nvPr>
            <p:ph type="ftr" sz="quarter" idx="10"/>
          </p:nvPr>
        </p:nvSpPr>
        <p:spPr>
          <a:xfrm>
            <a:off x="527050" y="6309320"/>
            <a:ext cx="9313366" cy="214924"/>
          </a:xfrm>
          <a:prstGeom prst="rect">
            <a:avLst/>
          </a:prstGeom>
        </p:spPr>
        <p:txBody>
          <a:bodyPr/>
          <a:lstStyle>
            <a:lvl1pPr>
              <a:defRPr sz="800"/>
            </a:lvl1pPr>
          </a:lstStyle>
          <a:p>
            <a:r>
              <a:rPr lang="en-AU"/>
              <a:t>Presentation 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196753"/>
            <a:ext cx="11137568" cy="2340000"/>
          </a:xfrm>
        </p:spPr>
        <p:txBody>
          <a:bodyPr>
            <a:normAutofit/>
          </a:bodyPr>
          <a:lstStyle>
            <a:lvl1pPr>
              <a:defRPr lang="en-US" sz="1800" dirty="0" smtClean="0"/>
            </a:lvl1pPr>
            <a:lvl2pPr>
              <a:defRPr lang="en-US" sz="1800" dirty="0" smtClean="0"/>
            </a:lvl2pPr>
            <a:lvl3pPr>
              <a:defRPr lang="en-US" sz="1800" dirty="0" smtClean="0"/>
            </a:lvl3pPr>
          </a:lstStyle>
          <a:p>
            <a:pPr lvl="0"/>
            <a:r>
              <a:rPr lang="en-GB"/>
              <a:t>Click to edit Master text styles</a:t>
            </a:r>
          </a:p>
          <a:p>
            <a:pPr lvl="1"/>
            <a:r>
              <a:rPr lang="en-GB"/>
              <a:t>Second level</a:t>
            </a:r>
          </a:p>
          <a:p>
            <a:pPr lvl="2"/>
            <a:r>
              <a:rPr lang="en-GB"/>
              <a:t>Third level</a:t>
            </a:r>
          </a:p>
        </p:txBody>
      </p:sp>
      <p:sp>
        <p:nvSpPr>
          <p:cNvPr id="7" name="Content Placeholder 6"/>
          <p:cNvSpPr>
            <a:spLocks noGrp="1"/>
          </p:cNvSpPr>
          <p:nvPr>
            <p:ph sz="quarter" idx="13"/>
          </p:nvPr>
        </p:nvSpPr>
        <p:spPr>
          <a:xfrm>
            <a:off x="527051" y="3681288"/>
            <a:ext cx="11137568" cy="2340000"/>
          </a:xfrm>
        </p:spPr>
        <p:txBody>
          <a:bodyPr>
            <a:normAutofit/>
          </a:bodyPr>
          <a:lstStyle>
            <a:lvl1pPr>
              <a:defRPr lang="en-US" sz="1800" dirty="0" smtClean="0"/>
            </a:lvl1pPr>
            <a:lvl2pPr>
              <a:defRPr sz="1800"/>
            </a:lvl2pPr>
            <a:lvl3pPr>
              <a:defRPr sz="1800"/>
            </a:lvl3pPr>
          </a:lstStyle>
          <a:p>
            <a:pPr lvl="0"/>
            <a:r>
              <a:rPr lang="en-GB"/>
              <a:t>Click to edit Master text styles</a:t>
            </a:r>
          </a:p>
          <a:p>
            <a:pPr lvl="1"/>
            <a:r>
              <a:rPr lang="en-GB"/>
              <a:t>Second level</a:t>
            </a:r>
          </a:p>
          <a:p>
            <a:pPr lvl="2"/>
            <a:r>
              <a:rPr lang="en-GB"/>
              <a:t>Third level</a:t>
            </a:r>
          </a:p>
        </p:txBody>
      </p:sp>
      <p:sp>
        <p:nvSpPr>
          <p:cNvPr id="8" name="Title 1">
            <a:extLst>
              <a:ext uri="{FF2B5EF4-FFF2-40B4-BE49-F238E27FC236}">
                <a16:creationId xmlns:a16="http://schemas.microsoft.com/office/drawing/2014/main" id="{27127779-E875-6D42-9422-EFADCE0CDABD}"/>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37505005-FBB3-3D45-A2F8-EC1DA43F7E13}"/>
              </a:ext>
            </a:extLst>
          </p:cNvPr>
          <p:cNvSpPr>
            <a:spLocks noGrp="1"/>
          </p:cNvSpPr>
          <p:nvPr>
            <p:ph type="ftr" sz="quarter" idx="10"/>
          </p:nvPr>
        </p:nvSpPr>
        <p:spPr>
          <a:xfrm>
            <a:off x="527050" y="6309320"/>
            <a:ext cx="9313366" cy="214924"/>
          </a:xfrm>
          <a:prstGeom prst="rect">
            <a:avLst/>
          </a:prstGeom>
        </p:spPr>
        <p:txBody>
          <a:bodyPr/>
          <a:lstStyle>
            <a:lvl1pPr>
              <a:defRPr sz="800"/>
            </a:lvl1pPr>
          </a:lstStyle>
          <a:p>
            <a:r>
              <a:rPr lang="en-AU"/>
              <a:t>Presentation title</a:t>
            </a:r>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196752"/>
            <a:ext cx="5376341" cy="4824536"/>
          </a:xfrm>
        </p:spPr>
        <p:txBody>
          <a:bodyPr>
            <a:normAutofit/>
          </a:bodyPr>
          <a:lstStyle>
            <a:lvl1pPr>
              <a:defRPr lang="en-US" sz="1800" dirty="0" smtClean="0"/>
            </a:lvl1pPr>
            <a:lvl2pPr>
              <a:defRPr lang="en-US" sz="1800" dirty="0" smtClean="0"/>
            </a:lvl2pPr>
            <a:lvl3pPr>
              <a:defRPr lang="en-US" sz="1800" dirty="0" smtClean="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6287691" y="1196752"/>
            <a:ext cx="5376341" cy="4824536"/>
          </a:xfrm>
        </p:spPr>
        <p:txBody>
          <a:bodyPr>
            <a:normAutofit/>
          </a:bodyPr>
          <a:lstStyle>
            <a:lvl1pPr>
              <a:defRPr lang="en-US" sz="1800" dirty="0" smtClean="0"/>
            </a:lvl1pPr>
            <a:lvl2pPr>
              <a:defRPr lang="en-US" sz="1800" dirty="0" smtClean="0"/>
            </a:lvl2pPr>
            <a:lvl3pPr>
              <a:defRPr lang="en-US" sz="1800" dirty="0" smtClean="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Title 1">
            <a:extLst>
              <a:ext uri="{FF2B5EF4-FFF2-40B4-BE49-F238E27FC236}">
                <a16:creationId xmlns:a16="http://schemas.microsoft.com/office/drawing/2014/main" id="{0A6202D9-F1B0-4143-A204-A61055336988}"/>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1" name="Footer Placeholder 2">
            <a:extLst>
              <a:ext uri="{FF2B5EF4-FFF2-40B4-BE49-F238E27FC236}">
                <a16:creationId xmlns:a16="http://schemas.microsoft.com/office/drawing/2014/main" id="{5B3C88D2-9464-724B-8525-9EE6EA856FD8}"/>
              </a:ext>
            </a:extLst>
          </p:cNvPr>
          <p:cNvSpPr>
            <a:spLocks noGrp="1"/>
          </p:cNvSpPr>
          <p:nvPr>
            <p:ph type="ftr" sz="quarter" idx="10"/>
          </p:nvPr>
        </p:nvSpPr>
        <p:spPr>
          <a:xfrm>
            <a:off x="527050" y="6309320"/>
            <a:ext cx="9313366" cy="214924"/>
          </a:xfrm>
          <a:prstGeom prst="rect">
            <a:avLst/>
          </a:prstGeom>
        </p:spPr>
        <p:txBody>
          <a:bodyPr/>
          <a:lstStyle>
            <a:lvl1pPr>
              <a:defRPr sz="800"/>
            </a:lvl1pPr>
          </a:lstStyle>
          <a:p>
            <a:r>
              <a:rPr lang="en-AU"/>
              <a:t>Presentation title</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6445" y="1196752"/>
            <a:ext cx="7169345" cy="4826088"/>
          </a:xfrm>
        </p:spPr>
        <p:txBody>
          <a:bodyPr>
            <a:normAutofit/>
          </a:bodyPr>
          <a:lstStyle>
            <a:lvl1pPr>
              <a:defRPr lang="en-US" sz="1800" dirty="0" smtClean="0"/>
            </a:lvl1pPr>
            <a:lvl2pPr>
              <a:defRPr lang="en-US" sz="1800" dirty="0" smtClean="0"/>
            </a:lvl2pPr>
            <a:lvl3pPr>
              <a:defRPr lang="en-US" sz="18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7" name="Content Placeholder 2"/>
          <p:cNvSpPr>
            <a:spLocks noGrp="1"/>
          </p:cNvSpPr>
          <p:nvPr>
            <p:ph idx="10"/>
          </p:nvPr>
        </p:nvSpPr>
        <p:spPr>
          <a:xfrm>
            <a:off x="527051" y="1195200"/>
            <a:ext cx="3936768" cy="4826088"/>
          </a:xfrm>
        </p:spPr>
        <p:txBody>
          <a:bodyPr>
            <a:normAutofit/>
          </a:bodyPr>
          <a:lstStyle>
            <a:lvl1pPr>
              <a:defRPr lang="en-US" sz="1800" dirty="0" smtClean="0"/>
            </a:lvl1pPr>
            <a:lvl2pPr>
              <a:defRPr lang="en-US" sz="1800" dirty="0" smtClean="0"/>
            </a:lvl2pPr>
            <a:lvl3pPr>
              <a:defRPr lang="en-US" sz="18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8" name="Title 1">
            <a:extLst>
              <a:ext uri="{FF2B5EF4-FFF2-40B4-BE49-F238E27FC236}">
                <a16:creationId xmlns:a16="http://schemas.microsoft.com/office/drawing/2014/main" id="{F5604A7C-AC77-2148-9158-64C71063A666}"/>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475D9888-5A60-FE48-AC22-3C4DA54943C5}"/>
              </a:ext>
            </a:extLst>
          </p:cNvPr>
          <p:cNvSpPr>
            <a:spLocks noGrp="1"/>
          </p:cNvSpPr>
          <p:nvPr>
            <p:ph type="ftr" sz="quarter" idx="11"/>
          </p:nvPr>
        </p:nvSpPr>
        <p:spPr>
          <a:xfrm>
            <a:off x="527050" y="6309320"/>
            <a:ext cx="9313366" cy="214924"/>
          </a:xfrm>
          <a:prstGeom prst="rect">
            <a:avLst/>
          </a:prstGeom>
        </p:spPr>
        <p:txBody>
          <a:bodyPr/>
          <a:lstStyle>
            <a:lvl1pPr>
              <a:defRPr sz="800"/>
            </a:lvl1pPr>
          </a:lstStyle>
          <a:p>
            <a:r>
              <a:rPr lang="en-AU"/>
              <a:t>Presentation title</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196752"/>
            <a:ext cx="6943056" cy="4824536"/>
          </a:xfrm>
        </p:spPr>
        <p:txBody>
          <a:bodyPr>
            <a:normAutofit/>
          </a:bodyPr>
          <a:lstStyle>
            <a:lvl1pPr>
              <a:defRPr lang="en-US" sz="1800" dirty="0" smtClean="0"/>
            </a:lvl1pPr>
            <a:lvl2pPr>
              <a:defRPr lang="en-US" sz="1800" dirty="0" smtClean="0"/>
            </a:lvl2pPr>
            <a:lvl3pPr>
              <a:defRPr lang="en-US" sz="18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7" name="Content Placeholder 2"/>
          <p:cNvSpPr>
            <a:spLocks noGrp="1"/>
          </p:cNvSpPr>
          <p:nvPr>
            <p:ph idx="10"/>
          </p:nvPr>
        </p:nvSpPr>
        <p:spPr>
          <a:xfrm>
            <a:off x="7672791" y="1196752"/>
            <a:ext cx="3991828" cy="4824536"/>
          </a:xfrm>
        </p:spPr>
        <p:txBody>
          <a:bodyPr>
            <a:normAutofit/>
          </a:bodyPr>
          <a:lstStyle>
            <a:lvl1pPr>
              <a:defRPr lang="en-US" sz="1800" dirty="0" smtClean="0"/>
            </a:lvl1pPr>
            <a:lvl2pPr>
              <a:defRPr lang="en-US" sz="1800" dirty="0" smtClean="0"/>
            </a:lvl2pPr>
            <a:lvl3pPr>
              <a:defRPr lang="en-US" sz="18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9" name="Title 1">
            <a:extLst>
              <a:ext uri="{FF2B5EF4-FFF2-40B4-BE49-F238E27FC236}">
                <a16:creationId xmlns:a16="http://schemas.microsoft.com/office/drawing/2014/main" id="{41916251-4100-BA40-9F71-A4611BD67666}"/>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78BEE9A4-553A-1446-874F-159EC51A2A56}"/>
              </a:ext>
            </a:extLst>
          </p:cNvPr>
          <p:cNvSpPr>
            <a:spLocks noGrp="1"/>
          </p:cNvSpPr>
          <p:nvPr>
            <p:ph type="ftr" sz="quarter" idx="11"/>
          </p:nvPr>
        </p:nvSpPr>
        <p:spPr>
          <a:xfrm>
            <a:off x="527050" y="6309320"/>
            <a:ext cx="9313366" cy="214924"/>
          </a:xfrm>
          <a:prstGeom prst="rect">
            <a:avLst/>
          </a:prstGeom>
        </p:spPr>
        <p:txBody>
          <a:bodyPr/>
          <a:lstStyle>
            <a:lvl1pPr>
              <a:defRPr sz="800"/>
            </a:lvl1pPr>
          </a:lstStyle>
          <a:p>
            <a:r>
              <a:rPr lang="en-AU"/>
              <a:t>Presentation title</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 Left with Picture at Right (blee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196752"/>
            <a:ext cx="5391675" cy="4824536"/>
          </a:xfrm>
        </p:spPr>
        <p:txBody>
          <a:bodyPr>
            <a:normAutofit/>
          </a:bodyPr>
          <a:lstStyle>
            <a:lvl1pPr>
              <a:defRPr lang="en-US" sz="1800" dirty="0" smtClean="0"/>
            </a:lvl1pPr>
            <a:lvl2pPr>
              <a:defRPr lang="en-US" sz="1800" dirty="0" smtClean="0"/>
            </a:lvl2pPr>
            <a:lvl3pPr>
              <a:defRPr lang="en-US" sz="1800" dirty="0" smtClean="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7" name="Picture Placeholder 2"/>
          <p:cNvSpPr>
            <a:spLocks noGrp="1"/>
          </p:cNvSpPr>
          <p:nvPr>
            <p:ph type="pic" idx="10"/>
          </p:nvPr>
        </p:nvSpPr>
        <p:spPr>
          <a:xfrm>
            <a:off x="6272357" y="1195200"/>
            <a:ext cx="5391675" cy="4826088"/>
          </a:xfrm>
          <a:solidFill>
            <a:schemeClr val="accent1">
              <a:lumMod val="20000"/>
              <a:lumOff val="80000"/>
            </a:schemeClr>
          </a:solidFill>
          <a:ln>
            <a:noFill/>
          </a:ln>
        </p:spPr>
        <p:txBody>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8" name="Title 1">
            <a:extLst>
              <a:ext uri="{FF2B5EF4-FFF2-40B4-BE49-F238E27FC236}">
                <a16:creationId xmlns:a16="http://schemas.microsoft.com/office/drawing/2014/main" id="{8520DFCD-EA32-4E47-B2F9-3CFE600E5E6C}"/>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979E1A10-9D07-6B44-8D1F-000E4DA173BB}"/>
              </a:ext>
            </a:extLst>
          </p:cNvPr>
          <p:cNvSpPr>
            <a:spLocks noGrp="1"/>
          </p:cNvSpPr>
          <p:nvPr>
            <p:ph type="ftr" sz="quarter" idx="11"/>
          </p:nvPr>
        </p:nvSpPr>
        <p:spPr>
          <a:xfrm>
            <a:off x="527050" y="6309320"/>
            <a:ext cx="9313366" cy="214924"/>
          </a:xfrm>
          <a:prstGeom prst="rect">
            <a:avLst/>
          </a:prstGeom>
        </p:spPr>
        <p:txBody>
          <a:bodyPr/>
          <a:lstStyle>
            <a:lvl1pPr>
              <a:defRPr sz="800"/>
            </a:lvl1pPr>
          </a:lstStyle>
          <a:p>
            <a:r>
              <a:rPr lang="en-AU"/>
              <a:t>Presentation title</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7051" y="1196752"/>
            <a:ext cx="11184949" cy="4248473"/>
          </a:xfrm>
          <a:solidFill>
            <a:schemeClr val="accent1">
              <a:lumMod val="20000"/>
              <a:lumOff val="80000"/>
            </a:schemeClr>
          </a:solidFill>
        </p:spPr>
        <p:txBody>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527051" y="5589240"/>
            <a:ext cx="11184949" cy="432048"/>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Title 1">
            <a:extLst>
              <a:ext uri="{FF2B5EF4-FFF2-40B4-BE49-F238E27FC236}">
                <a16:creationId xmlns:a16="http://schemas.microsoft.com/office/drawing/2014/main" id="{5DE2CF6A-E0C0-114A-98BE-86FF1DD3D7E3}"/>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9" name="Footer Placeholder 2">
            <a:extLst>
              <a:ext uri="{FF2B5EF4-FFF2-40B4-BE49-F238E27FC236}">
                <a16:creationId xmlns:a16="http://schemas.microsoft.com/office/drawing/2014/main" id="{D0D86B26-EAF9-EE48-AFC2-91BC6E9C3E12}"/>
              </a:ext>
            </a:extLst>
          </p:cNvPr>
          <p:cNvSpPr>
            <a:spLocks noGrp="1"/>
          </p:cNvSpPr>
          <p:nvPr>
            <p:ph type="ftr" sz="quarter" idx="10"/>
          </p:nvPr>
        </p:nvSpPr>
        <p:spPr>
          <a:xfrm>
            <a:off x="527050" y="6309320"/>
            <a:ext cx="9313366" cy="214924"/>
          </a:xfrm>
          <a:prstGeom prst="rect">
            <a:avLst/>
          </a:prstGeom>
        </p:spPr>
        <p:txBody>
          <a:bodyPr/>
          <a:lstStyle>
            <a:lvl1pPr>
              <a:defRPr sz="800"/>
            </a:lvl1pPr>
          </a:lstStyle>
          <a:p>
            <a:r>
              <a:rPr lang="en-AU"/>
              <a:t>Presentation 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27050" y="6309320"/>
            <a:ext cx="9313366" cy="214924"/>
          </a:xfrm>
          <a:prstGeom prst="rect">
            <a:avLst/>
          </a:prstGeom>
        </p:spPr>
        <p:txBody>
          <a:bodyPr/>
          <a:lstStyle>
            <a:lvl1pPr>
              <a:defRPr sz="800"/>
            </a:lvl1pPr>
          </a:lstStyle>
          <a:p>
            <a:r>
              <a:rPr lang="en-AU"/>
              <a:t>Presentation title</a:t>
            </a:r>
          </a:p>
        </p:txBody>
      </p:sp>
      <p:sp>
        <p:nvSpPr>
          <p:cNvPr id="5" name="Title 1">
            <a:extLst>
              <a:ext uri="{FF2B5EF4-FFF2-40B4-BE49-F238E27FC236}">
                <a16:creationId xmlns:a16="http://schemas.microsoft.com/office/drawing/2014/main" id="{85B9483F-A4EB-1642-947C-CE2DAB028541}"/>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8C808504-2964-5942-8EE4-2F14EBB665EC}"/>
              </a:ext>
            </a:extLst>
          </p:cNvPr>
          <p:cNvPicPr>
            <a:picLocks noChangeAspect="1"/>
          </p:cNvPicPr>
          <p:nvPr userDrawn="1"/>
        </p:nvPicPr>
        <p:blipFill>
          <a:blip r:embed="rId13"/>
          <a:stretch>
            <a:fillRect/>
          </a:stretch>
        </p:blipFill>
        <p:spPr>
          <a:xfrm>
            <a:off x="9834131" y="6002323"/>
            <a:ext cx="2065356" cy="811053"/>
          </a:xfrm>
          <a:prstGeom prst="rect">
            <a:avLst/>
          </a:prstGeom>
        </p:spPr>
      </p:pic>
      <p:sp>
        <p:nvSpPr>
          <p:cNvPr id="2" name="Title Placeholder 1"/>
          <p:cNvSpPr>
            <a:spLocks noGrp="1"/>
          </p:cNvSpPr>
          <p:nvPr>
            <p:ph type="title"/>
          </p:nvPr>
        </p:nvSpPr>
        <p:spPr>
          <a:xfrm>
            <a:off x="527051" y="260648"/>
            <a:ext cx="11137568" cy="778098"/>
          </a:xfrm>
          <a:prstGeom prst="rect">
            <a:avLst/>
          </a:prstGeom>
        </p:spPr>
        <p:txBody>
          <a:bodyPr vert="horz" lIns="0" tIns="0" rIns="0" bIns="0" rtlCol="0" anchor="ctr" anchorCtr="0">
            <a:normAutofit/>
          </a:bodyPr>
          <a:lstStyle/>
          <a:p>
            <a:r>
              <a:rPr lang="en-GB" dirty="0"/>
              <a:t>Click to edit Master title style</a:t>
            </a:r>
            <a:endParaRPr lang="en-AU" dirty="0"/>
          </a:p>
        </p:txBody>
      </p:sp>
      <p:sp>
        <p:nvSpPr>
          <p:cNvPr id="3" name="Text Placeholder 2"/>
          <p:cNvSpPr>
            <a:spLocks noGrp="1"/>
          </p:cNvSpPr>
          <p:nvPr>
            <p:ph type="body" idx="1"/>
          </p:nvPr>
        </p:nvSpPr>
        <p:spPr>
          <a:xfrm>
            <a:off x="527051" y="1196752"/>
            <a:ext cx="11137568" cy="482453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Footer Placeholder 2">
            <a:extLst>
              <a:ext uri="{FF2B5EF4-FFF2-40B4-BE49-F238E27FC236}">
                <a16:creationId xmlns:a16="http://schemas.microsoft.com/office/drawing/2014/main" id="{291F7554-5E1E-B746-9A48-B67E17A12D99}"/>
              </a:ext>
            </a:extLst>
          </p:cNvPr>
          <p:cNvSpPr>
            <a:spLocks noGrp="1"/>
          </p:cNvSpPr>
          <p:nvPr>
            <p:ph type="ftr" sz="quarter" idx="3"/>
          </p:nvPr>
        </p:nvSpPr>
        <p:spPr>
          <a:xfrm>
            <a:off x="527050" y="6309320"/>
            <a:ext cx="9313366" cy="214924"/>
          </a:xfrm>
          <a:prstGeom prst="rect">
            <a:avLst/>
          </a:prstGeom>
        </p:spPr>
        <p:txBody>
          <a:bodyPr/>
          <a:lstStyle>
            <a:lvl1pPr>
              <a:defRPr sz="800">
                <a:solidFill>
                  <a:schemeClr val="tx2">
                    <a:lumMod val="50000"/>
                  </a:schemeClr>
                </a:solidFill>
                <a:latin typeface="Arial" panose="020B0604020202020204" pitchFamily="34" charset="0"/>
                <a:cs typeface="Arial" panose="020B0604020202020204" pitchFamily="34" charset="0"/>
              </a:defRPr>
            </a:lvl1pPr>
          </a:lstStyle>
          <a:p>
            <a:r>
              <a:rPr lang="en-AU" dirty="0"/>
              <a:t>Presentation title</a:t>
            </a:r>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650" r:id="rId2"/>
    <p:sldLayoutId id="2147483728" r:id="rId3"/>
    <p:sldLayoutId id="2147483652" r:id="rId4"/>
    <p:sldLayoutId id="2147483656" r:id="rId5"/>
    <p:sldLayoutId id="2147483732" r:id="rId6"/>
    <p:sldLayoutId id="2147483761" r:id="rId7"/>
    <p:sldLayoutId id="2147483657" r:id="rId8"/>
    <p:sldLayoutId id="2147483654" r:id="rId9"/>
    <p:sldLayoutId id="214748365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sz="3400" b="1" kern="1200">
          <a:solidFill>
            <a:schemeClr val="accent1"/>
          </a:solidFill>
          <a:latin typeface="Arial" panose="020B0604020202020204" pitchFamily="34" charset="0"/>
          <a:ea typeface="+mj-ea"/>
          <a:cs typeface="Arial" panose="020B0604020202020204" pitchFamily="34" charset="0"/>
        </a:defRPr>
      </a:lvl1pPr>
    </p:titleStyle>
    <p:bodyStyle>
      <a:lvl1pPr marL="179388" indent="-179388" algn="l" defTabSz="914400" rtl="0" eaLnBrk="1" latinLnBrk="0" hangingPunct="1">
        <a:spcBef>
          <a:spcPts val="600"/>
        </a:spcBef>
        <a:spcAft>
          <a:spcPts val="600"/>
        </a:spcAft>
        <a:buClr>
          <a:schemeClr val="tx1"/>
        </a:buClr>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58775" indent="-179388" algn="l" defTabSz="914400" rtl="0" eaLnBrk="1" latinLnBrk="0" hangingPunct="1">
        <a:spcBef>
          <a:spcPts val="0"/>
        </a:spcBef>
        <a:spcAft>
          <a:spcPts val="30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39750" indent="-179388" algn="l" defTabSz="914400" rtl="0" eaLnBrk="1" latinLnBrk="0" hangingPunct="1">
        <a:spcBef>
          <a:spcPts val="0"/>
        </a:spcBef>
        <a:spcAft>
          <a:spcPts val="300"/>
        </a:spcAft>
        <a:buClr>
          <a:schemeClr val="tx1"/>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spcBef>
          <a:spcPts val="600"/>
        </a:spcBef>
        <a:spcAft>
          <a:spcPts val="300"/>
        </a:spcAft>
        <a:buFont typeface="Arial" panose="020B0604020202020204" pitchFamily="34" charset="0"/>
        <a:buNone/>
        <a:defRPr sz="2400" b="1" kern="1200" baseline="0">
          <a:solidFill>
            <a:schemeClr val="accent1"/>
          </a:solidFill>
          <a:latin typeface="Arial" panose="020B0604020202020204" pitchFamily="34" charset="0"/>
          <a:ea typeface="+mn-ea"/>
          <a:cs typeface="Arial" panose="020B0604020202020204" pitchFamily="34" charset="0"/>
        </a:defRPr>
      </a:lvl4pPr>
      <a:lvl5pPr marL="892175" indent="-177800" algn="l" defTabSz="914400" rtl="0" eaLnBrk="1" latinLnBrk="0" hangingPunct="1">
        <a:spcBef>
          <a:spcPts val="0"/>
        </a:spcBef>
        <a:spcAft>
          <a:spcPts val="300"/>
        </a:spcAft>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player.vimeo.com/video/554077846?app_id=122963"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E131-E953-AE4B-BD2F-2CCDC1A93062}"/>
              </a:ext>
            </a:extLst>
          </p:cNvPr>
          <p:cNvSpPr>
            <a:spLocks noGrp="1"/>
          </p:cNvSpPr>
          <p:nvPr>
            <p:ph type="title"/>
          </p:nvPr>
        </p:nvSpPr>
        <p:spPr>
          <a:xfrm>
            <a:off x="1547330" y="2854036"/>
            <a:ext cx="9097341" cy="1151028"/>
          </a:xfrm>
        </p:spPr>
        <p:txBody>
          <a:bodyPr/>
          <a:lstStyle/>
          <a:p>
            <a:r>
              <a:rPr lang="en-US"/>
              <a:t>Imaging in trauma</a:t>
            </a:r>
          </a:p>
        </p:txBody>
      </p:sp>
      <p:sp>
        <p:nvSpPr>
          <p:cNvPr id="4" name="Footer Placeholder 3">
            <a:extLst>
              <a:ext uri="{FF2B5EF4-FFF2-40B4-BE49-F238E27FC236}">
                <a16:creationId xmlns:a16="http://schemas.microsoft.com/office/drawing/2014/main" id="{7A0AC017-0B91-4C4B-ACFC-F6459B0DDDD0}"/>
              </a:ext>
            </a:extLst>
          </p:cNvPr>
          <p:cNvSpPr>
            <a:spLocks noGrp="1"/>
          </p:cNvSpPr>
          <p:nvPr>
            <p:ph type="ftr" sz="quarter" idx="12"/>
          </p:nvPr>
        </p:nvSpPr>
        <p:spPr/>
        <p:txBody>
          <a:bodyPr lIns="0"/>
          <a:lstStyle/>
          <a:p>
            <a:r>
              <a:rPr lang="en-AU"/>
              <a:t>V1 Effective: 05/2021</a:t>
            </a:r>
          </a:p>
        </p:txBody>
      </p:sp>
      <p:sp>
        <p:nvSpPr>
          <p:cNvPr id="5" name="Text Placeholder 4">
            <a:extLst>
              <a:ext uri="{FF2B5EF4-FFF2-40B4-BE49-F238E27FC236}">
                <a16:creationId xmlns:a16="http://schemas.microsoft.com/office/drawing/2014/main" id="{7CCF1917-4CDC-944D-BA4C-36AF0D0176B0}"/>
              </a:ext>
            </a:extLst>
          </p:cNvPr>
          <p:cNvSpPr>
            <a:spLocks noGrp="1"/>
          </p:cNvSpPr>
          <p:nvPr>
            <p:ph type="body" sz="quarter" idx="13"/>
          </p:nvPr>
        </p:nvSpPr>
        <p:spPr>
          <a:xfrm>
            <a:off x="1415480" y="2416701"/>
            <a:ext cx="9361041" cy="508243"/>
          </a:xfrm>
        </p:spPr>
        <p:txBody>
          <a:bodyPr/>
          <a:lstStyle/>
          <a:p>
            <a:r>
              <a:rPr lang="en-US"/>
              <a:t>CHEST TRAUMA</a:t>
            </a:r>
          </a:p>
        </p:txBody>
      </p:sp>
    </p:spTree>
    <p:extLst>
      <p:ext uri="{BB962C8B-B14F-4D97-AF65-F5344CB8AC3E}">
        <p14:creationId xmlns:p14="http://schemas.microsoft.com/office/powerpoint/2010/main" val="3583272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7368-9906-124E-9300-E45E4B3103DF}"/>
              </a:ext>
            </a:extLst>
          </p:cNvPr>
          <p:cNvSpPr>
            <a:spLocks noGrp="1"/>
          </p:cNvSpPr>
          <p:nvPr>
            <p:ph type="title"/>
          </p:nvPr>
        </p:nvSpPr>
        <p:spPr>
          <a:xfrm>
            <a:off x="527051" y="260648"/>
            <a:ext cx="11137568" cy="778098"/>
          </a:xfrm>
        </p:spPr>
        <p:txBody>
          <a:bodyPr anchor="b">
            <a:normAutofit/>
          </a:bodyPr>
          <a:lstStyle/>
          <a:p>
            <a:r>
              <a:rPr lang="en-US" err="1"/>
              <a:t>Haemothorax</a:t>
            </a:r>
            <a:endParaRPr lang="en-US"/>
          </a:p>
        </p:txBody>
      </p:sp>
      <p:pic>
        <p:nvPicPr>
          <p:cNvPr id="8" name="Content Placeholder 5">
            <a:extLst>
              <a:ext uri="{FF2B5EF4-FFF2-40B4-BE49-F238E27FC236}">
                <a16:creationId xmlns:a16="http://schemas.microsoft.com/office/drawing/2014/main" id="{52F2E44C-9455-C144-B947-EAC8534DA08A}"/>
              </a:ext>
            </a:extLst>
          </p:cNvPr>
          <p:cNvPicPr>
            <a:picLocks noGrp="1" noChangeAspect="1"/>
          </p:cNvPicPr>
          <p:nvPr>
            <p:ph sz="half" idx="2"/>
          </p:nvPr>
        </p:nvPicPr>
        <p:blipFill>
          <a:blip r:embed="rId3"/>
          <a:stretch>
            <a:fillRect/>
          </a:stretch>
        </p:blipFill>
        <p:spPr>
          <a:xfrm>
            <a:off x="6038057" y="1157951"/>
            <a:ext cx="6031780" cy="5020296"/>
          </a:xfrm>
          <a:prstGeom prst="rect">
            <a:avLst/>
          </a:prstGeom>
        </p:spPr>
      </p:pic>
      <p:sp>
        <p:nvSpPr>
          <p:cNvPr id="10" name="Footer Placeholder 3">
            <a:extLst>
              <a:ext uri="{FF2B5EF4-FFF2-40B4-BE49-F238E27FC236}">
                <a16:creationId xmlns:a16="http://schemas.microsoft.com/office/drawing/2014/main" id="{0301E94B-AFDC-6F40-887C-AD43FD1262CD}"/>
              </a:ext>
            </a:extLst>
          </p:cNvPr>
          <p:cNvSpPr>
            <a:spLocks noGrp="1"/>
          </p:cNvSpPr>
          <p:nvPr>
            <p:ph type="ftr" sz="quarter" idx="10"/>
          </p:nvPr>
        </p:nvSpPr>
        <p:spPr>
          <a:xfrm>
            <a:off x="527050" y="6309320"/>
            <a:ext cx="9313366" cy="214924"/>
          </a:xfrm>
        </p:spPr>
        <p:txBody>
          <a:bodyPr lIns="0"/>
          <a:lstStyle/>
          <a:p>
            <a:r>
              <a:rPr lang="en-AU"/>
              <a:t>Chest trauma: Imaging in trauma</a:t>
            </a:r>
          </a:p>
        </p:txBody>
      </p:sp>
      <p:pic>
        <p:nvPicPr>
          <p:cNvPr id="7" name="Content Placeholder 7" descr="A picture containing blur, X-ray film&#10;&#10;Description automatically generated">
            <a:extLst>
              <a:ext uri="{FF2B5EF4-FFF2-40B4-BE49-F238E27FC236}">
                <a16:creationId xmlns:a16="http://schemas.microsoft.com/office/drawing/2014/main" id="{641B1123-02D6-A045-9352-E57AAD229A3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15812" y="1158878"/>
            <a:ext cx="6126765" cy="5057844"/>
          </a:xfrm>
        </p:spPr>
      </p:pic>
    </p:spTree>
    <p:extLst>
      <p:ext uri="{BB962C8B-B14F-4D97-AF65-F5344CB8AC3E}">
        <p14:creationId xmlns:p14="http://schemas.microsoft.com/office/powerpoint/2010/main" val="269210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Pneumothorax</a:t>
            </a:r>
            <a:endParaRPr lang="en-US"/>
          </a:p>
        </p:txBody>
      </p:sp>
      <p:pic>
        <p:nvPicPr>
          <p:cNvPr id="6" name="Content Placeholder 5" descr="A picture containing X-ray film&#10;&#10;Description automatically generated">
            <a:extLst>
              <a:ext uri="{FF2B5EF4-FFF2-40B4-BE49-F238E27FC236}">
                <a16:creationId xmlns:a16="http://schemas.microsoft.com/office/drawing/2014/main" id="{67037439-921B-8D47-9724-A7DA939E09D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9527" y="1169065"/>
            <a:ext cx="5200195" cy="5012948"/>
          </a:xfrm>
        </p:spPr>
      </p:pic>
      <p:pic>
        <p:nvPicPr>
          <p:cNvPr id="9" name="Content Placeholder 7" descr="A picture containing text, X-ray film&#10;&#10;Description automatically generated">
            <a:extLst>
              <a:ext uri="{FF2B5EF4-FFF2-40B4-BE49-F238E27FC236}">
                <a16:creationId xmlns:a16="http://schemas.microsoft.com/office/drawing/2014/main" id="{54131775-8BB9-0B45-A0FE-243AE75DE721}"/>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b="10397"/>
          <a:stretch/>
        </p:blipFill>
        <p:spPr>
          <a:xfrm>
            <a:off x="5247992" y="1169065"/>
            <a:ext cx="6837599" cy="5012948"/>
          </a:xfrm>
        </p:spPr>
      </p:pic>
      <p:sp>
        <p:nvSpPr>
          <p:cNvPr id="10" name="Footer Placeholder 3">
            <a:extLst>
              <a:ext uri="{FF2B5EF4-FFF2-40B4-BE49-F238E27FC236}">
                <a16:creationId xmlns:a16="http://schemas.microsoft.com/office/drawing/2014/main" id="{114D3A5F-0A1D-DB4B-9030-25764CFFA479}"/>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235613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picture containing X-ray film&#10;&#10;Description automatically generated">
            <a:extLst>
              <a:ext uri="{FF2B5EF4-FFF2-40B4-BE49-F238E27FC236}">
                <a16:creationId xmlns:a16="http://schemas.microsoft.com/office/drawing/2014/main" id="{2FC269E9-7539-1440-848E-E8CA2AD013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485" y="435"/>
            <a:ext cx="9399315" cy="6858183"/>
          </a:xfrm>
        </p:spPr>
      </p:pic>
      <p:sp>
        <p:nvSpPr>
          <p:cNvPr id="6" name="Footer Placeholder 3">
            <a:extLst>
              <a:ext uri="{FF2B5EF4-FFF2-40B4-BE49-F238E27FC236}">
                <a16:creationId xmlns:a16="http://schemas.microsoft.com/office/drawing/2014/main" id="{5ED4C396-0CC6-2447-92B1-9053BC363DA7}"/>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033659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Tension pneumothorax</a:t>
            </a:r>
            <a:endParaRPr lang="en-US"/>
          </a:p>
        </p:txBody>
      </p:sp>
      <p:pic>
        <p:nvPicPr>
          <p:cNvPr id="5" name="Content Placeholder 4" descr="A picture containing X-ray film, blur&#10;&#10;Description automatically generated">
            <a:extLst>
              <a:ext uri="{FF2B5EF4-FFF2-40B4-BE49-F238E27FC236}">
                <a16:creationId xmlns:a16="http://schemas.microsoft.com/office/drawing/2014/main" id="{9AF174D4-C50D-534F-8F28-B0EE0677CD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6523" y="1088118"/>
            <a:ext cx="6826668" cy="5658984"/>
          </a:xfrm>
        </p:spPr>
      </p:pic>
      <p:sp>
        <p:nvSpPr>
          <p:cNvPr id="6" name="Footer Placeholder 3">
            <a:extLst>
              <a:ext uri="{FF2B5EF4-FFF2-40B4-BE49-F238E27FC236}">
                <a16:creationId xmlns:a16="http://schemas.microsoft.com/office/drawing/2014/main" id="{E98D5DDF-35C1-6A4B-9606-D02918770E2C}"/>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52970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0833788-FD4B-464B-8E7D-2DB2E6EBA228}"/>
              </a:ext>
            </a:extLst>
          </p:cNvPr>
          <p:cNvSpPr txBox="1">
            <a:spLocks/>
          </p:cNvSpPr>
          <p:nvPr/>
        </p:nvSpPr>
        <p:spPr>
          <a:xfrm>
            <a:off x="527051" y="2794918"/>
            <a:ext cx="11137568" cy="778098"/>
          </a:xfrm>
          <a:prstGeom prst="rect">
            <a:avLst/>
          </a:prstGeom>
        </p:spPr>
        <p:txBody>
          <a:bodyPr vert="horz" lIns="0" tIns="0" rIns="0" bIns="0" rtlCol="0" anchor="b">
            <a:normAutofit/>
          </a:bodyPr>
          <a:lstStyle>
            <a:lvl1pPr algn="l" defTabSz="914400" rtl="0" eaLnBrk="1" latinLnBrk="0" hangingPunct="1">
              <a:spcBef>
                <a:spcPct val="0"/>
              </a:spcBef>
              <a:buNone/>
              <a:defRPr lang="en-AU" sz="3600" b="1" kern="1200" dirty="0">
                <a:solidFill>
                  <a:schemeClr val="accent1"/>
                </a:solidFill>
                <a:latin typeface="+mj-lt"/>
                <a:ea typeface="+mj-ea"/>
                <a:cs typeface="+mj-cs"/>
              </a:defRPr>
            </a:lvl1pPr>
          </a:lstStyle>
          <a:p>
            <a:pPr algn="ctr"/>
            <a:r>
              <a:rPr lang="en-US" sz="4400" dirty="0">
                <a:latin typeface="Arial" panose="020B0604020202020204" pitchFamily="34" charset="0"/>
                <a:cs typeface="Arial" panose="020B0604020202020204" pitchFamily="34" charset="0"/>
              </a:rPr>
              <a:t>Limitations of CXR</a:t>
            </a:r>
          </a:p>
        </p:txBody>
      </p:sp>
      <p:sp>
        <p:nvSpPr>
          <p:cNvPr id="10" name="Footer Placeholder 3">
            <a:extLst>
              <a:ext uri="{FF2B5EF4-FFF2-40B4-BE49-F238E27FC236}">
                <a16:creationId xmlns:a16="http://schemas.microsoft.com/office/drawing/2014/main" id="{F8BF0552-8E9D-B842-9C6F-39FF06DF747A}"/>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979658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picture containing text, X-ray film&#10;&#10;Description automatically generated">
            <a:extLst>
              <a:ext uri="{FF2B5EF4-FFF2-40B4-BE49-F238E27FC236}">
                <a16:creationId xmlns:a16="http://schemas.microsoft.com/office/drawing/2014/main" id="{4B555D83-DBE8-EE44-9B51-3D4A21DE2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99" y="-5594"/>
            <a:ext cx="8455974" cy="6864212"/>
          </a:xfrm>
          <a:prstGeom prst="rect">
            <a:avLst/>
          </a:prstGeom>
        </p:spPr>
      </p:pic>
      <p:sp>
        <p:nvSpPr>
          <p:cNvPr id="7" name="Footer Placeholder 3">
            <a:extLst>
              <a:ext uri="{FF2B5EF4-FFF2-40B4-BE49-F238E27FC236}">
                <a16:creationId xmlns:a16="http://schemas.microsoft.com/office/drawing/2014/main" id="{34E8223E-DBDA-FD41-B639-42BB96E6704E}"/>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01706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CT imaging</a:t>
            </a:r>
            <a:endParaRPr lang="en-US"/>
          </a:p>
        </p:txBody>
      </p:sp>
      <p:sp>
        <p:nvSpPr>
          <p:cNvPr id="7" name="Footer Placeholder 3">
            <a:extLst>
              <a:ext uri="{FF2B5EF4-FFF2-40B4-BE49-F238E27FC236}">
                <a16:creationId xmlns:a16="http://schemas.microsoft.com/office/drawing/2014/main" id="{2DCF2452-DFDF-8144-B5B5-AE7C0E0689DF}"/>
              </a:ext>
            </a:extLst>
          </p:cNvPr>
          <p:cNvSpPr>
            <a:spLocks noGrp="1"/>
          </p:cNvSpPr>
          <p:nvPr>
            <p:ph type="ftr" sz="quarter" idx="10"/>
          </p:nvPr>
        </p:nvSpPr>
        <p:spPr>
          <a:xfrm>
            <a:off x="527050" y="6309320"/>
            <a:ext cx="9313366" cy="214924"/>
          </a:xfrm>
        </p:spPr>
        <p:txBody>
          <a:bodyPr lIns="0"/>
          <a:lstStyle/>
          <a:p>
            <a:r>
              <a:rPr lang="en-AU"/>
              <a:t>Chest trauma: Imaging in trauma</a:t>
            </a:r>
          </a:p>
        </p:txBody>
      </p:sp>
      <p:pic>
        <p:nvPicPr>
          <p:cNvPr id="12" name="Online Media 11" descr="QTE - CT scan 3166489">
            <a:hlinkClick r:id="" action="ppaction://media"/>
            <a:extLst>
              <a:ext uri="{FF2B5EF4-FFF2-40B4-BE49-F238E27FC236}">
                <a16:creationId xmlns:a16="http://schemas.microsoft.com/office/drawing/2014/main" id="{40C259EE-93CE-9549-B8BA-8D275D5913DF}"/>
              </a:ext>
            </a:extLst>
          </p:cNvPr>
          <p:cNvPicPr>
            <a:picLocks noGrp="1" noRot="1" noChangeAspect="1"/>
          </p:cNvPicPr>
          <p:nvPr>
            <p:ph idx="1"/>
            <a:videoFile r:link="rId1"/>
          </p:nvPr>
        </p:nvPicPr>
        <p:blipFill>
          <a:blip r:embed="rId4"/>
          <a:stretch>
            <a:fillRect/>
          </a:stretch>
        </p:blipFill>
        <p:spPr>
          <a:xfrm>
            <a:off x="1808163" y="1196975"/>
            <a:ext cx="8577262" cy="4824413"/>
          </a:xfrm>
          <a:prstGeom prst="rect">
            <a:avLst/>
          </a:prstGeom>
        </p:spPr>
      </p:pic>
    </p:spTree>
    <p:extLst>
      <p:ext uri="{BB962C8B-B14F-4D97-AF65-F5344CB8AC3E}">
        <p14:creationId xmlns:p14="http://schemas.microsoft.com/office/powerpoint/2010/main" val="4241574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3A1AC-9188-3743-8F80-37ACA48FDBE4}"/>
              </a:ext>
            </a:extLst>
          </p:cNvPr>
          <p:cNvSpPr>
            <a:spLocks noGrp="1"/>
          </p:cNvSpPr>
          <p:nvPr>
            <p:ph type="title"/>
          </p:nvPr>
        </p:nvSpPr>
        <p:spPr>
          <a:xfrm>
            <a:off x="527051" y="2636912"/>
            <a:ext cx="11137568" cy="778098"/>
          </a:xfrm>
        </p:spPr>
        <p:txBody>
          <a:bodyPr/>
          <a:lstStyle/>
          <a:p>
            <a:pPr algn="ctr"/>
            <a:r>
              <a:rPr lang="en-AU"/>
              <a:t>Patient cases</a:t>
            </a:r>
            <a:endParaRPr lang="en-US"/>
          </a:p>
        </p:txBody>
      </p:sp>
      <p:sp>
        <p:nvSpPr>
          <p:cNvPr id="4" name="Footer Placeholder 3">
            <a:extLst>
              <a:ext uri="{FF2B5EF4-FFF2-40B4-BE49-F238E27FC236}">
                <a16:creationId xmlns:a16="http://schemas.microsoft.com/office/drawing/2014/main" id="{A57E7AF6-4160-9744-985C-0E76677F4B13}"/>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59046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Case 1</a:t>
            </a:r>
            <a:endParaRPr lang="en-US"/>
          </a:p>
        </p:txBody>
      </p:sp>
      <p:pic>
        <p:nvPicPr>
          <p:cNvPr id="6" name="Content Placeholder 4" descr="A picture containing X-ray film&#10;&#10;Description automatically generated">
            <a:extLst>
              <a:ext uri="{FF2B5EF4-FFF2-40B4-BE49-F238E27FC236}">
                <a16:creationId xmlns:a16="http://schemas.microsoft.com/office/drawing/2014/main" id="{9A053DC3-F723-5D42-BC5F-760887188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624" y="435385"/>
            <a:ext cx="7160792" cy="5700186"/>
          </a:xfrm>
          <a:prstGeom prst="rect">
            <a:avLst/>
          </a:prstGeom>
        </p:spPr>
      </p:pic>
      <p:sp>
        <p:nvSpPr>
          <p:cNvPr id="8" name="Footer Placeholder 3">
            <a:extLst>
              <a:ext uri="{FF2B5EF4-FFF2-40B4-BE49-F238E27FC236}">
                <a16:creationId xmlns:a16="http://schemas.microsoft.com/office/drawing/2014/main" id="{5FF52E09-9823-6C49-A47B-B9D110CA4A11}"/>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161344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Case 1 CT</a:t>
            </a:r>
            <a:endParaRPr lang="en-US"/>
          </a:p>
        </p:txBody>
      </p:sp>
      <p:sp>
        <p:nvSpPr>
          <p:cNvPr id="5" name="Footer Placeholder 3">
            <a:extLst>
              <a:ext uri="{FF2B5EF4-FFF2-40B4-BE49-F238E27FC236}">
                <a16:creationId xmlns:a16="http://schemas.microsoft.com/office/drawing/2014/main" id="{4E44DB48-FC14-3F44-9853-C5B790999770}"/>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
        <p:nvSpPr>
          <p:cNvPr id="3" name="TextBox 2">
            <a:extLst>
              <a:ext uri="{FF2B5EF4-FFF2-40B4-BE49-F238E27FC236}">
                <a16:creationId xmlns:a16="http://schemas.microsoft.com/office/drawing/2014/main" id="{28382EA5-4BCC-4FDA-900B-E852E72EBA9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4" name="Case 1 Chest Trauma CT scan.mp4">
            <a:hlinkClick r:id="" action="ppaction://media"/>
            <a:extLst>
              <a:ext uri="{FF2B5EF4-FFF2-40B4-BE49-F238E27FC236}">
                <a16:creationId xmlns:a16="http://schemas.microsoft.com/office/drawing/2014/main" id="{46E7B3E0-44FD-4ED7-9CB5-090215A689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9469" y="1023451"/>
            <a:ext cx="8854751" cy="4980798"/>
          </a:xfrm>
          <a:prstGeom prst="rect">
            <a:avLst/>
          </a:prstGeom>
        </p:spPr>
      </p:pic>
    </p:spTree>
    <p:extLst>
      <p:ext uri="{BB962C8B-B14F-4D97-AF65-F5344CB8AC3E}">
        <p14:creationId xmlns:p14="http://schemas.microsoft.com/office/powerpoint/2010/main" val="3738612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F8C356-40E8-BC4C-88CC-EC310DDE5B1B}"/>
              </a:ext>
            </a:extLst>
          </p:cNvPr>
          <p:cNvSpPr>
            <a:spLocks noGrp="1"/>
          </p:cNvSpPr>
          <p:nvPr>
            <p:ph sz="half" idx="1"/>
          </p:nvPr>
        </p:nvSpPr>
        <p:spPr>
          <a:xfrm>
            <a:off x="527051" y="1196752"/>
            <a:ext cx="5280917" cy="4824536"/>
          </a:xfrm>
        </p:spPr>
        <p:txBody>
          <a:bodyPr vert="horz" lIns="0" tIns="0" rIns="0" bIns="0" rtlCol="0" anchor="t">
            <a:normAutofit/>
          </a:bodyPr>
          <a:lstStyle/>
          <a:p>
            <a:pPr lvl="3"/>
            <a:r>
              <a:rPr lang="en-US" sz="2800"/>
              <a:t>ABCDE</a:t>
            </a:r>
            <a:endParaRPr lang="en-US" sz="2400"/>
          </a:p>
          <a:p>
            <a:pPr marL="179070" indent="-179070"/>
            <a:r>
              <a:rPr lang="en-US" sz="2400" b="1" i="1"/>
              <a:t>A</a:t>
            </a:r>
            <a:r>
              <a:rPr lang="en-US" sz="2400" i="1"/>
              <a:t>irway:</a:t>
            </a:r>
            <a:r>
              <a:rPr lang="en-US" sz="2400"/>
              <a:t> trachea, carina, bronchi and </a:t>
            </a:r>
            <a:br>
              <a:rPr lang="en-US" sz="2400"/>
            </a:br>
            <a:r>
              <a:rPr lang="en-US" sz="2400"/>
              <a:t>hilar structures.</a:t>
            </a:r>
            <a:endParaRPr lang="en-US" sz="2400">
              <a:cs typeface="Calibri"/>
            </a:endParaRPr>
          </a:p>
          <a:p>
            <a:pPr marL="179070" indent="-179070"/>
            <a:r>
              <a:rPr lang="en-US" sz="2400" b="1" i="1"/>
              <a:t>B</a:t>
            </a:r>
            <a:r>
              <a:rPr lang="en-US" sz="2400" i="1"/>
              <a:t>reathing:</a:t>
            </a:r>
            <a:r>
              <a:rPr lang="en-US" sz="2400"/>
              <a:t> lungs and pleura.</a:t>
            </a:r>
            <a:endParaRPr lang="en-US" sz="2400">
              <a:cs typeface="Calibri"/>
            </a:endParaRPr>
          </a:p>
          <a:p>
            <a:pPr marL="179070" indent="-179070"/>
            <a:r>
              <a:rPr lang="en-US" sz="2400" b="1" i="1"/>
              <a:t>C</a:t>
            </a:r>
            <a:r>
              <a:rPr lang="en-US" sz="2400" i="1"/>
              <a:t>ardiac:</a:t>
            </a:r>
            <a:r>
              <a:rPr lang="en-US" sz="2400"/>
              <a:t> heart size and borders.</a:t>
            </a:r>
            <a:endParaRPr lang="en-US" sz="2400">
              <a:cs typeface="Calibri"/>
            </a:endParaRPr>
          </a:p>
          <a:p>
            <a:pPr marL="179070" indent="-179070"/>
            <a:r>
              <a:rPr lang="en-US" sz="2400" b="1" i="1"/>
              <a:t>D</a:t>
            </a:r>
            <a:r>
              <a:rPr lang="en-US" sz="2400" i="1"/>
              <a:t>iaphragm:</a:t>
            </a:r>
            <a:r>
              <a:rPr lang="en-US" sz="2400"/>
              <a:t> including assessment of costophrenic angles.</a:t>
            </a:r>
            <a:endParaRPr lang="en-US" sz="2400">
              <a:cs typeface="Calibri"/>
            </a:endParaRPr>
          </a:p>
          <a:p>
            <a:pPr marL="179070" indent="-179070"/>
            <a:r>
              <a:rPr lang="en-US" sz="2400" b="1" i="1"/>
              <a:t>E</a:t>
            </a:r>
            <a:r>
              <a:rPr lang="en-US" sz="2400" i="1"/>
              <a:t>verything else:</a:t>
            </a:r>
            <a:r>
              <a:rPr lang="en-US" sz="2400"/>
              <a:t> mediastinal contours, bones, soft tissues, tubes, valves, pacemakers and review areas.</a:t>
            </a:r>
            <a:endParaRPr lang="en-US" sz="2400">
              <a:cs typeface="Calibri"/>
            </a:endParaRPr>
          </a:p>
        </p:txBody>
      </p:sp>
      <p:sp>
        <p:nvSpPr>
          <p:cNvPr id="4" name="Title 3">
            <a:extLst>
              <a:ext uri="{FF2B5EF4-FFF2-40B4-BE49-F238E27FC236}">
                <a16:creationId xmlns:a16="http://schemas.microsoft.com/office/drawing/2014/main" id="{1CB263F1-A652-EC48-B6CC-3A2142AE6C17}"/>
              </a:ext>
            </a:extLst>
          </p:cNvPr>
          <p:cNvSpPr>
            <a:spLocks noGrp="1"/>
          </p:cNvSpPr>
          <p:nvPr>
            <p:ph type="title"/>
          </p:nvPr>
        </p:nvSpPr>
        <p:spPr/>
        <p:txBody>
          <a:bodyPr/>
          <a:lstStyle/>
          <a:p>
            <a:r>
              <a:rPr lang="en-US"/>
              <a:t>Normal CXR</a:t>
            </a:r>
          </a:p>
        </p:txBody>
      </p:sp>
      <p:sp>
        <p:nvSpPr>
          <p:cNvPr id="5" name="Footer Placeholder 4">
            <a:extLst>
              <a:ext uri="{FF2B5EF4-FFF2-40B4-BE49-F238E27FC236}">
                <a16:creationId xmlns:a16="http://schemas.microsoft.com/office/drawing/2014/main" id="{4D421EF8-242E-4247-A483-05D5C0C64AFA}"/>
              </a:ext>
            </a:extLst>
          </p:cNvPr>
          <p:cNvSpPr>
            <a:spLocks noGrp="1"/>
          </p:cNvSpPr>
          <p:nvPr>
            <p:ph type="ftr" sz="quarter" idx="11"/>
          </p:nvPr>
        </p:nvSpPr>
        <p:spPr/>
        <p:txBody>
          <a:bodyPr lIns="0" rIns="90000"/>
          <a:lstStyle/>
          <a:p>
            <a:r>
              <a:rPr lang="en-AU"/>
              <a:t>Chest trauma: Imaging in trauma</a:t>
            </a:r>
          </a:p>
        </p:txBody>
      </p:sp>
      <p:pic>
        <p:nvPicPr>
          <p:cNvPr id="17" name="Content Placeholder 4">
            <a:extLst>
              <a:ext uri="{FF2B5EF4-FFF2-40B4-BE49-F238E27FC236}">
                <a16:creationId xmlns:a16="http://schemas.microsoft.com/office/drawing/2014/main" id="{33BF5C0B-6290-1848-8D6E-8644ABB3D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209" y="1124745"/>
            <a:ext cx="5726410" cy="4670414"/>
          </a:xfrm>
          <a:prstGeom prst="rect">
            <a:avLst/>
          </a:prstGeom>
        </p:spPr>
      </p:pic>
    </p:spTree>
    <p:extLst>
      <p:ext uri="{BB962C8B-B14F-4D97-AF65-F5344CB8AC3E}">
        <p14:creationId xmlns:p14="http://schemas.microsoft.com/office/powerpoint/2010/main" val="3247722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Deterioration over a few hours</a:t>
            </a:r>
            <a:endParaRPr lang="en-US"/>
          </a:p>
        </p:txBody>
      </p:sp>
      <p:pic>
        <p:nvPicPr>
          <p:cNvPr id="5" name="Content Placeholder 4" descr="A picture containing X-ray film, nature, waterfall, water&#10;&#10;Description automatically generated">
            <a:extLst>
              <a:ext uri="{FF2B5EF4-FFF2-40B4-BE49-F238E27FC236}">
                <a16:creationId xmlns:a16="http://schemas.microsoft.com/office/drawing/2014/main" id="{9A61F180-9DD5-074F-9DBE-C754F864CC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8400" y="1075925"/>
            <a:ext cx="6674870" cy="5629063"/>
          </a:xfrm>
        </p:spPr>
      </p:pic>
      <p:sp>
        <p:nvSpPr>
          <p:cNvPr id="7" name="Footer Placeholder 3">
            <a:extLst>
              <a:ext uri="{FF2B5EF4-FFF2-40B4-BE49-F238E27FC236}">
                <a16:creationId xmlns:a16="http://schemas.microsoft.com/office/drawing/2014/main" id="{3EE861A7-3A26-5F42-8630-EEAF36283231}"/>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154936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Day 3 admission</a:t>
            </a:r>
            <a:endParaRPr lang="en-US"/>
          </a:p>
        </p:txBody>
      </p:sp>
      <p:pic>
        <p:nvPicPr>
          <p:cNvPr id="6" name="Content Placeholder 4">
            <a:extLst>
              <a:ext uri="{FF2B5EF4-FFF2-40B4-BE49-F238E27FC236}">
                <a16:creationId xmlns:a16="http://schemas.microsoft.com/office/drawing/2014/main" id="{7C225453-1D09-AF4D-9C89-3FDD698B5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799" y="1009216"/>
            <a:ext cx="6382168" cy="5588136"/>
          </a:xfrm>
          <a:prstGeom prst="rect">
            <a:avLst/>
          </a:prstGeom>
        </p:spPr>
      </p:pic>
      <p:sp>
        <p:nvSpPr>
          <p:cNvPr id="8" name="Footer Placeholder 3">
            <a:extLst>
              <a:ext uri="{FF2B5EF4-FFF2-40B4-BE49-F238E27FC236}">
                <a16:creationId xmlns:a16="http://schemas.microsoft.com/office/drawing/2014/main" id="{FC8CDAF2-AAF0-8A46-B44C-3ABF31A4C179}"/>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70057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D51CD6-BACD-2A42-8FD2-821F883223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1749" y="244846"/>
            <a:ext cx="7718667" cy="6368307"/>
          </a:xfrm>
        </p:spPr>
      </p:pic>
      <p:sp>
        <p:nvSpPr>
          <p:cNvPr id="8" name="Footer Placeholder 3">
            <a:extLst>
              <a:ext uri="{FF2B5EF4-FFF2-40B4-BE49-F238E27FC236}">
                <a16:creationId xmlns:a16="http://schemas.microsoft.com/office/drawing/2014/main" id="{A07C856A-842A-5447-84F6-2E6945319D5C}"/>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440435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4A6F-8FFF-D543-AE89-8AAD1132089E}"/>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51C7D2E3-5602-5B42-8612-3EC4E18B347C}"/>
              </a:ext>
            </a:extLst>
          </p:cNvPr>
          <p:cNvSpPr>
            <a:spLocks noGrp="1"/>
          </p:cNvSpPr>
          <p:nvPr>
            <p:ph idx="1"/>
          </p:nvPr>
        </p:nvSpPr>
        <p:spPr/>
        <p:txBody>
          <a:bodyPr>
            <a:normAutofit/>
          </a:bodyPr>
          <a:lstStyle/>
          <a:p>
            <a:r>
              <a:rPr lang="en-AU" sz="2400"/>
              <a:t>Chest injury can progress over time.</a:t>
            </a:r>
          </a:p>
          <a:p>
            <a:r>
              <a:rPr lang="en-AU" sz="2400"/>
              <a:t>Expect increase in haemothorax with multiple rib fractures.</a:t>
            </a:r>
          </a:p>
          <a:p>
            <a:r>
              <a:rPr lang="en-AU" sz="2400"/>
              <a:t>Repeat imaging with any clinical changes.</a:t>
            </a:r>
          </a:p>
        </p:txBody>
      </p:sp>
      <p:sp>
        <p:nvSpPr>
          <p:cNvPr id="5" name="Footer Placeholder 3">
            <a:extLst>
              <a:ext uri="{FF2B5EF4-FFF2-40B4-BE49-F238E27FC236}">
                <a16:creationId xmlns:a16="http://schemas.microsoft.com/office/drawing/2014/main" id="{1FF33AED-2248-024A-B3FE-8229520CFA4C}"/>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8405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Case 2</a:t>
            </a:r>
            <a:endParaRPr lang="en-US"/>
          </a:p>
        </p:txBody>
      </p:sp>
      <p:pic>
        <p:nvPicPr>
          <p:cNvPr id="5" name="Content Placeholder 4">
            <a:extLst>
              <a:ext uri="{FF2B5EF4-FFF2-40B4-BE49-F238E27FC236}">
                <a16:creationId xmlns:a16="http://schemas.microsoft.com/office/drawing/2014/main" id="{8985AB42-F3BF-FA41-8096-30F39A717D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5204" y="333756"/>
            <a:ext cx="7505953" cy="6256008"/>
          </a:xfrm>
        </p:spPr>
      </p:pic>
      <p:sp>
        <p:nvSpPr>
          <p:cNvPr id="8" name="Footer Placeholder 3">
            <a:extLst>
              <a:ext uri="{FF2B5EF4-FFF2-40B4-BE49-F238E27FC236}">
                <a16:creationId xmlns:a16="http://schemas.microsoft.com/office/drawing/2014/main" id="{59B1DB34-CBF7-A64E-B0FE-AB94E2A32A1D}"/>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91912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4A6F-8FFF-D543-AE89-8AAD1132089E}"/>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51C7D2E3-5602-5B42-8612-3EC4E18B347C}"/>
              </a:ext>
            </a:extLst>
          </p:cNvPr>
          <p:cNvSpPr>
            <a:spLocks noGrp="1"/>
          </p:cNvSpPr>
          <p:nvPr>
            <p:ph idx="1"/>
          </p:nvPr>
        </p:nvSpPr>
        <p:spPr/>
        <p:txBody>
          <a:bodyPr>
            <a:normAutofit/>
          </a:bodyPr>
          <a:lstStyle/>
          <a:p>
            <a:r>
              <a:rPr lang="en-AU" sz="2400"/>
              <a:t>Examine diaphragm for injury.</a:t>
            </a:r>
          </a:p>
          <a:p>
            <a:r>
              <a:rPr lang="en-AU" sz="2400"/>
              <a:t>Will alter placement of ICC if diaphragm injury present.</a:t>
            </a:r>
          </a:p>
          <a:p>
            <a:pPr marL="0" indent="0">
              <a:buNone/>
            </a:pPr>
            <a:endParaRPr lang="en-AU" sz="2400"/>
          </a:p>
        </p:txBody>
      </p:sp>
      <p:sp>
        <p:nvSpPr>
          <p:cNvPr id="5" name="Footer Placeholder 3">
            <a:extLst>
              <a:ext uri="{FF2B5EF4-FFF2-40B4-BE49-F238E27FC236}">
                <a16:creationId xmlns:a16="http://schemas.microsoft.com/office/drawing/2014/main" id="{5A2A3871-442F-DC44-AB91-1B62E746A90F}"/>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800179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3A1AC-9188-3743-8F80-37ACA48FDBE4}"/>
              </a:ext>
            </a:extLst>
          </p:cNvPr>
          <p:cNvSpPr>
            <a:spLocks noGrp="1"/>
          </p:cNvSpPr>
          <p:nvPr>
            <p:ph type="title"/>
          </p:nvPr>
        </p:nvSpPr>
        <p:spPr>
          <a:xfrm>
            <a:off x="527051" y="2794918"/>
            <a:ext cx="11137568" cy="778098"/>
          </a:xfrm>
        </p:spPr>
        <p:txBody>
          <a:bodyPr>
            <a:normAutofit/>
          </a:bodyPr>
          <a:lstStyle/>
          <a:p>
            <a:pPr algn="ctr"/>
            <a:r>
              <a:rPr lang="en-US" sz="4400"/>
              <a:t>Ultrasound in chest trauma</a:t>
            </a:r>
          </a:p>
        </p:txBody>
      </p:sp>
      <p:sp>
        <p:nvSpPr>
          <p:cNvPr id="4" name="Footer Placeholder 3">
            <a:extLst>
              <a:ext uri="{FF2B5EF4-FFF2-40B4-BE49-F238E27FC236}">
                <a16:creationId xmlns:a16="http://schemas.microsoft.com/office/drawing/2014/main" id="{36827E65-466E-3E4F-A8A4-7EB16C67C186}"/>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1676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4A6F-8FFF-D543-AE89-8AAD1132089E}"/>
              </a:ext>
            </a:extLst>
          </p:cNvPr>
          <p:cNvSpPr>
            <a:spLocks noGrp="1"/>
          </p:cNvSpPr>
          <p:nvPr>
            <p:ph type="title"/>
          </p:nvPr>
        </p:nvSpPr>
        <p:spPr/>
        <p:txBody>
          <a:bodyPr/>
          <a:lstStyle/>
          <a:p>
            <a:r>
              <a:rPr lang="en-AU"/>
              <a:t>Ultrasound and pneumothorax</a:t>
            </a:r>
            <a:endParaRPr lang="en-US"/>
          </a:p>
        </p:txBody>
      </p:sp>
      <p:sp>
        <p:nvSpPr>
          <p:cNvPr id="3" name="Content Placeholder 2">
            <a:extLst>
              <a:ext uri="{FF2B5EF4-FFF2-40B4-BE49-F238E27FC236}">
                <a16:creationId xmlns:a16="http://schemas.microsoft.com/office/drawing/2014/main" id="{51C7D2E3-5602-5B42-8612-3EC4E18B347C}"/>
              </a:ext>
            </a:extLst>
          </p:cNvPr>
          <p:cNvSpPr>
            <a:spLocks noGrp="1"/>
          </p:cNvSpPr>
          <p:nvPr>
            <p:ph idx="1"/>
          </p:nvPr>
        </p:nvSpPr>
        <p:spPr/>
        <p:txBody>
          <a:bodyPr>
            <a:normAutofit/>
          </a:bodyPr>
          <a:lstStyle/>
          <a:p>
            <a:pPr marL="0" indent="0">
              <a:buNone/>
            </a:pPr>
            <a:r>
              <a:rPr lang="en-AU" sz="2400"/>
              <a:t>There are four signs you can use to help you in the evaluation of a PTX:</a:t>
            </a:r>
          </a:p>
          <a:p>
            <a:pPr marL="0" indent="0">
              <a:buNone/>
            </a:pPr>
            <a:endParaRPr lang="en-AU" sz="2400"/>
          </a:p>
          <a:p>
            <a:pPr marL="0" indent="0">
              <a:buNone/>
            </a:pPr>
            <a:endParaRPr lang="en-AU" sz="2400"/>
          </a:p>
          <a:p>
            <a:pPr marL="0" indent="0">
              <a:buNone/>
            </a:pPr>
            <a:endParaRPr lang="en-AU" sz="2400"/>
          </a:p>
        </p:txBody>
      </p:sp>
      <p:graphicFrame>
        <p:nvGraphicFramePr>
          <p:cNvPr id="5" name="Table 5">
            <a:extLst>
              <a:ext uri="{FF2B5EF4-FFF2-40B4-BE49-F238E27FC236}">
                <a16:creationId xmlns:a16="http://schemas.microsoft.com/office/drawing/2014/main" id="{49C647EF-1A9B-644F-84A9-849FBFFE9228}"/>
              </a:ext>
            </a:extLst>
          </p:cNvPr>
          <p:cNvGraphicFramePr>
            <a:graphicFrameLocks noGrp="1"/>
          </p:cNvGraphicFramePr>
          <p:nvPr>
            <p:extLst>
              <p:ext uri="{D42A27DB-BD31-4B8C-83A1-F6EECF244321}">
                <p14:modId xmlns:p14="http://schemas.microsoft.com/office/powerpoint/2010/main" val="2475330312"/>
              </p:ext>
            </p:extLst>
          </p:nvPr>
        </p:nvGraphicFramePr>
        <p:xfrm>
          <a:off x="527050" y="1769682"/>
          <a:ext cx="11137569" cy="3712878"/>
        </p:xfrm>
        <a:graphic>
          <a:graphicData uri="http://schemas.openxmlformats.org/drawingml/2006/table">
            <a:tbl>
              <a:tblPr firstRow="1" bandRow="1">
                <a:tableStyleId>{5C22544A-7EE6-4342-B048-85BDC9FD1C3A}</a:tableStyleId>
              </a:tblPr>
              <a:tblGrid>
                <a:gridCol w="1680518">
                  <a:extLst>
                    <a:ext uri="{9D8B030D-6E8A-4147-A177-3AD203B41FA5}">
                      <a16:colId xmlns:a16="http://schemas.microsoft.com/office/drawing/2014/main" val="352015077"/>
                    </a:ext>
                  </a:extLst>
                </a:gridCol>
                <a:gridCol w="4032448">
                  <a:extLst>
                    <a:ext uri="{9D8B030D-6E8A-4147-A177-3AD203B41FA5}">
                      <a16:colId xmlns:a16="http://schemas.microsoft.com/office/drawing/2014/main" val="317415455"/>
                    </a:ext>
                  </a:extLst>
                </a:gridCol>
                <a:gridCol w="5424603">
                  <a:extLst>
                    <a:ext uri="{9D8B030D-6E8A-4147-A177-3AD203B41FA5}">
                      <a16:colId xmlns:a16="http://schemas.microsoft.com/office/drawing/2014/main" val="2042838037"/>
                    </a:ext>
                  </a:extLst>
                </a:gridCol>
              </a:tblGrid>
              <a:tr h="432048">
                <a:tc>
                  <a:txBody>
                    <a:bodyPr/>
                    <a:lstStyle/>
                    <a:p>
                      <a:r>
                        <a:rPr lang="en-US" sz="1500" dirty="0">
                          <a:latin typeface="Arial" panose="020B0604020202020204" pitchFamily="34" charset="0"/>
                          <a:cs typeface="Arial" panose="020B0604020202020204" pitchFamily="34" charset="0"/>
                        </a:rPr>
                        <a:t>Sign</a:t>
                      </a:r>
                    </a:p>
                  </a:txBody>
                  <a:tcPr marL="127440" marR="127440" marT="81720" marB="81720"/>
                </a:tc>
                <a:tc>
                  <a:txBody>
                    <a:bodyPr/>
                    <a:lstStyle/>
                    <a:p>
                      <a:r>
                        <a:rPr lang="en-US" sz="1500">
                          <a:latin typeface="Arial" panose="020B0604020202020204" pitchFamily="34" charset="0"/>
                          <a:cs typeface="Arial" panose="020B0604020202020204" pitchFamily="34" charset="0"/>
                        </a:rPr>
                        <a:t>What it looks like</a:t>
                      </a:r>
                    </a:p>
                  </a:txBody>
                  <a:tcPr marL="127440" marR="127440" marT="81720" marB="81720"/>
                </a:tc>
                <a:tc>
                  <a:txBody>
                    <a:bodyPr/>
                    <a:lstStyle/>
                    <a:p>
                      <a:r>
                        <a:rPr lang="en-US" sz="1500">
                          <a:latin typeface="Arial" panose="020B0604020202020204" pitchFamily="34" charset="0"/>
                          <a:cs typeface="Arial" panose="020B0604020202020204" pitchFamily="34" charset="0"/>
                        </a:rPr>
                        <a:t>How you use it</a:t>
                      </a:r>
                    </a:p>
                  </a:txBody>
                  <a:tcPr marL="127440" marR="127440" marT="81720" marB="81720"/>
                </a:tc>
                <a:extLst>
                  <a:ext uri="{0D108BD9-81ED-4DB2-BD59-A6C34878D82A}">
                    <a16:rowId xmlns:a16="http://schemas.microsoft.com/office/drawing/2014/main" val="4058279007"/>
                  </a:ext>
                </a:extLst>
              </a:tr>
              <a:tr h="676875">
                <a:tc>
                  <a:txBody>
                    <a:bodyPr/>
                    <a:lstStyle/>
                    <a:p>
                      <a:r>
                        <a:rPr lang="en-US" sz="1500">
                          <a:latin typeface="Arial" panose="020B0604020202020204" pitchFamily="34" charset="0"/>
                          <a:cs typeface="Arial" panose="020B0604020202020204" pitchFamily="34" charset="0"/>
                        </a:rPr>
                        <a:t>Lung sliding</a:t>
                      </a:r>
                    </a:p>
                  </a:txBody>
                  <a:tcPr marL="127440" marR="127440" marT="81720" marB="81720"/>
                </a:tc>
                <a:tc>
                  <a:txBody>
                    <a:bodyPr/>
                    <a:lstStyle/>
                    <a:p>
                      <a:r>
                        <a:rPr lang="en-US" sz="1500" dirty="0">
                          <a:latin typeface="Arial" panose="020B0604020202020204" pitchFamily="34" charset="0"/>
                          <a:cs typeface="Arial" panose="020B0604020202020204" pitchFamily="34" charset="0"/>
                        </a:rPr>
                        <a:t>Back and forth movement of pleural line.</a:t>
                      </a:r>
                    </a:p>
                  </a:txBody>
                  <a:tcPr marL="127440" marR="127440" marT="81720" marB="81720"/>
                </a:tc>
                <a:tc>
                  <a:txBody>
                    <a:bodyPr/>
                    <a:lstStyle/>
                    <a:p>
                      <a:r>
                        <a:rPr lang="en-US" sz="1500">
                          <a:latin typeface="Arial" panose="020B0604020202020204" pitchFamily="34" charset="0"/>
                          <a:cs typeface="Arial" panose="020B0604020202020204" pitchFamily="34" charset="0"/>
                        </a:rPr>
                        <a:t>If you see lung sliding, you don’t have a PTX in that area. If you </a:t>
                      </a:r>
                      <a:r>
                        <a:rPr lang="en-US" sz="1500" i="1">
                          <a:latin typeface="Arial" panose="020B0604020202020204" pitchFamily="34" charset="0"/>
                          <a:cs typeface="Arial" panose="020B0604020202020204" pitchFamily="34" charset="0"/>
                        </a:rPr>
                        <a:t>don’t see </a:t>
                      </a:r>
                      <a:r>
                        <a:rPr lang="en-US" sz="1500">
                          <a:latin typeface="Arial" panose="020B0604020202020204" pitchFamily="34" charset="0"/>
                          <a:cs typeface="Arial" panose="020B0604020202020204" pitchFamily="34" charset="0"/>
                        </a:rPr>
                        <a:t>lung sliding, it doesn’t mean you have a PTX.</a:t>
                      </a:r>
                    </a:p>
                  </a:txBody>
                  <a:tcPr marL="127440" marR="127440" marT="81720" marB="81720"/>
                </a:tc>
                <a:extLst>
                  <a:ext uri="{0D108BD9-81ED-4DB2-BD59-A6C34878D82A}">
                    <a16:rowId xmlns:a16="http://schemas.microsoft.com/office/drawing/2014/main" val="2581087069"/>
                  </a:ext>
                </a:extLst>
              </a:tr>
              <a:tr h="676875">
                <a:tc>
                  <a:txBody>
                    <a:bodyPr/>
                    <a:lstStyle/>
                    <a:p>
                      <a:r>
                        <a:rPr lang="en-US" sz="1500">
                          <a:latin typeface="Arial" panose="020B0604020202020204" pitchFamily="34" charset="0"/>
                          <a:cs typeface="Arial" panose="020B0604020202020204" pitchFamily="34" charset="0"/>
                        </a:rPr>
                        <a:t>B-lines</a:t>
                      </a:r>
                    </a:p>
                  </a:txBody>
                  <a:tcPr marL="127440" marR="127440" marT="81720" marB="81720"/>
                </a:tc>
                <a:tc>
                  <a:txBody>
                    <a:bodyPr/>
                    <a:lstStyle/>
                    <a:p>
                      <a:r>
                        <a:rPr lang="en-US" sz="1500" dirty="0">
                          <a:latin typeface="Arial" panose="020B0604020202020204" pitchFamily="34" charset="0"/>
                          <a:cs typeface="Arial" panose="020B0604020202020204" pitchFamily="34" charset="0"/>
                        </a:rPr>
                        <a:t>Vertical white artifacts that start at the pleural line, go all the way to the bottom of the screen and can move with respiration.</a:t>
                      </a:r>
                    </a:p>
                  </a:txBody>
                  <a:tcPr marL="127440" marR="127440" marT="81720" marB="81720"/>
                </a:tc>
                <a:tc>
                  <a:txBody>
                    <a:bodyPr/>
                    <a:lstStyle/>
                    <a:p>
                      <a:r>
                        <a:rPr lang="en-US" sz="1500" dirty="0">
                          <a:latin typeface="Arial" panose="020B0604020202020204" pitchFamily="34" charset="0"/>
                          <a:cs typeface="Arial" panose="020B0604020202020204" pitchFamily="34" charset="0"/>
                        </a:rPr>
                        <a:t>If you be b-lines, you don’t have a PTX in that area.</a:t>
                      </a:r>
                    </a:p>
                  </a:txBody>
                  <a:tcPr marL="127440" marR="127440" marT="81720" marB="81720"/>
                </a:tc>
                <a:extLst>
                  <a:ext uri="{0D108BD9-81ED-4DB2-BD59-A6C34878D82A}">
                    <a16:rowId xmlns:a16="http://schemas.microsoft.com/office/drawing/2014/main" val="498679518"/>
                  </a:ext>
                </a:extLst>
              </a:tr>
              <a:tr h="676875">
                <a:tc>
                  <a:txBody>
                    <a:bodyPr/>
                    <a:lstStyle/>
                    <a:p>
                      <a:r>
                        <a:rPr lang="en-US" sz="1500">
                          <a:latin typeface="Arial" panose="020B0604020202020204" pitchFamily="34" charset="0"/>
                          <a:cs typeface="Arial" panose="020B0604020202020204" pitchFamily="34" charset="0"/>
                        </a:rPr>
                        <a:t>Lung point</a:t>
                      </a:r>
                    </a:p>
                  </a:txBody>
                  <a:tcPr marL="127440" marR="127440" marT="81720" marB="81720"/>
                </a:tc>
                <a:tc>
                  <a:txBody>
                    <a:bodyPr/>
                    <a:lstStyle/>
                    <a:p>
                      <a:r>
                        <a:rPr lang="en-US" sz="1500">
                          <a:latin typeface="Arial" panose="020B0604020202020204" pitchFamily="34" charset="0"/>
                          <a:cs typeface="Arial" panose="020B0604020202020204" pitchFamily="34" charset="0"/>
                        </a:rPr>
                        <a:t>Lung sliding and lack of lung sliding on the same screen.</a:t>
                      </a:r>
                    </a:p>
                  </a:txBody>
                  <a:tcPr marL="127440" marR="127440" marT="81720" marB="81720"/>
                </a:tc>
                <a:tc>
                  <a:txBody>
                    <a:bodyPr/>
                    <a:lstStyle/>
                    <a:p>
                      <a:r>
                        <a:rPr lang="en-US" sz="1500" dirty="0">
                          <a:latin typeface="Arial" panose="020B0604020202020204" pitchFamily="34" charset="0"/>
                          <a:cs typeface="Arial" panose="020B0604020202020204" pitchFamily="34" charset="0"/>
                        </a:rPr>
                        <a:t>If you see a lung point, there’s a really high chance the patient has a PTX.</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Be careful around the heart and around the diaphragm.</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Both of these areas cause false-positive lung points.</a:t>
                      </a:r>
                    </a:p>
                  </a:txBody>
                  <a:tcPr marL="127440" marR="127440" marT="81720" marB="81720"/>
                </a:tc>
                <a:extLst>
                  <a:ext uri="{0D108BD9-81ED-4DB2-BD59-A6C34878D82A}">
                    <a16:rowId xmlns:a16="http://schemas.microsoft.com/office/drawing/2014/main" val="730480890"/>
                  </a:ext>
                </a:extLst>
              </a:tr>
              <a:tr h="676875">
                <a:tc>
                  <a:txBody>
                    <a:bodyPr/>
                    <a:lstStyle/>
                    <a:p>
                      <a:r>
                        <a:rPr lang="en-US" sz="1500">
                          <a:latin typeface="Arial" panose="020B0604020202020204" pitchFamily="34" charset="0"/>
                          <a:cs typeface="Arial" panose="020B0604020202020204" pitchFamily="34" charset="0"/>
                        </a:rPr>
                        <a:t>Lung pulse</a:t>
                      </a:r>
                    </a:p>
                  </a:txBody>
                  <a:tcPr marL="127440" marR="127440" marT="81720" marB="81720"/>
                </a:tc>
                <a:tc>
                  <a:txBody>
                    <a:bodyPr/>
                    <a:lstStyle/>
                    <a:p>
                      <a:r>
                        <a:rPr lang="en-US" sz="1500">
                          <a:latin typeface="Arial" panose="020B0604020202020204" pitchFamily="34" charset="0"/>
                          <a:cs typeface="Arial" panose="020B0604020202020204" pitchFamily="34" charset="0"/>
                        </a:rPr>
                        <a:t>Rhythmic subtle movements of the pleural line that move in sync with the heartbeat.</a:t>
                      </a:r>
                    </a:p>
                  </a:txBody>
                  <a:tcPr marL="127440" marR="127440" marT="81720" marB="81720"/>
                </a:tc>
                <a:tc>
                  <a:txBody>
                    <a:bodyPr/>
                    <a:lstStyle/>
                    <a:p>
                      <a:r>
                        <a:rPr lang="en-US" sz="1500" dirty="0">
                          <a:latin typeface="Arial" panose="020B0604020202020204" pitchFamily="34" charset="0"/>
                          <a:cs typeface="Arial" panose="020B0604020202020204" pitchFamily="34" charset="0"/>
                        </a:rPr>
                        <a:t>If you see a lung pulse, the patient doesn’t have a PTX.</a:t>
                      </a:r>
                    </a:p>
                  </a:txBody>
                  <a:tcPr marL="127440" marR="127440" marT="81720" marB="81720"/>
                </a:tc>
                <a:extLst>
                  <a:ext uri="{0D108BD9-81ED-4DB2-BD59-A6C34878D82A}">
                    <a16:rowId xmlns:a16="http://schemas.microsoft.com/office/drawing/2014/main" val="3151764473"/>
                  </a:ext>
                </a:extLst>
              </a:tr>
            </a:tbl>
          </a:graphicData>
        </a:graphic>
      </p:graphicFrame>
      <p:sp>
        <p:nvSpPr>
          <p:cNvPr id="6" name="Footer Placeholder 3">
            <a:extLst>
              <a:ext uri="{FF2B5EF4-FFF2-40B4-BE49-F238E27FC236}">
                <a16:creationId xmlns:a16="http://schemas.microsoft.com/office/drawing/2014/main" id="{1907AD47-6FAB-1943-B24B-B6923EDC7887}"/>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043863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M mode</a:t>
            </a:r>
            <a:endParaRPr lang="en-US"/>
          </a:p>
        </p:txBody>
      </p:sp>
      <p:pic>
        <p:nvPicPr>
          <p:cNvPr id="13" name="Content Placeholder 7" descr="A picture containing graphical user interface&#10;&#10;Description automatically generated">
            <a:extLst>
              <a:ext uri="{FF2B5EF4-FFF2-40B4-BE49-F238E27FC236}">
                <a16:creationId xmlns:a16="http://schemas.microsoft.com/office/drawing/2014/main" id="{E56E5466-C3DF-974D-8844-2E3037C32A8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87143" y="1507285"/>
            <a:ext cx="6069515" cy="4105787"/>
          </a:xfrm>
        </p:spPr>
      </p:pic>
      <p:pic>
        <p:nvPicPr>
          <p:cNvPr id="14" name="Content Placeholder 9" descr="A picture containing text&#10;&#10;Description automatically generated">
            <a:extLst>
              <a:ext uri="{FF2B5EF4-FFF2-40B4-BE49-F238E27FC236}">
                <a16:creationId xmlns:a16="http://schemas.microsoft.com/office/drawing/2014/main" id="{956F5FD1-77EA-B845-ABD4-0B0F5B77D0C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0100" y="1539733"/>
            <a:ext cx="6007908" cy="4037052"/>
          </a:xfrm>
        </p:spPr>
      </p:pic>
      <p:sp>
        <p:nvSpPr>
          <p:cNvPr id="15" name="Footer Placeholder 3">
            <a:extLst>
              <a:ext uri="{FF2B5EF4-FFF2-40B4-BE49-F238E27FC236}">
                <a16:creationId xmlns:a16="http://schemas.microsoft.com/office/drawing/2014/main" id="{284BE7FA-2781-5047-A27C-52A2B843F6F2}"/>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412804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Ultrasound and Haemothorax</a:t>
            </a:r>
            <a:endParaRPr lang="en-US"/>
          </a:p>
        </p:txBody>
      </p:sp>
      <p:pic>
        <p:nvPicPr>
          <p:cNvPr id="6" name="Content Placeholder 5">
            <a:extLst>
              <a:ext uri="{FF2B5EF4-FFF2-40B4-BE49-F238E27FC236}">
                <a16:creationId xmlns:a16="http://schemas.microsoft.com/office/drawing/2014/main" id="{F9A9E69F-A5A1-2443-B286-8BBCBD632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523" y="1225357"/>
            <a:ext cx="7404136" cy="5319669"/>
          </a:xfrm>
          <a:prstGeom prst="rect">
            <a:avLst/>
          </a:prstGeom>
        </p:spPr>
      </p:pic>
      <p:sp>
        <p:nvSpPr>
          <p:cNvPr id="8" name="Footer Placeholder 3">
            <a:extLst>
              <a:ext uri="{FF2B5EF4-FFF2-40B4-BE49-F238E27FC236}">
                <a16:creationId xmlns:a16="http://schemas.microsoft.com/office/drawing/2014/main" id="{03A1C5D0-F76E-2E49-A8A9-70D6B8E8A8AF}"/>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621446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AB792FD-8BCC-D949-9C5D-229127CD28CF}"/>
              </a:ext>
            </a:extLst>
          </p:cNvPr>
          <p:cNvSpPr txBox="1">
            <a:spLocks/>
          </p:cNvSpPr>
          <p:nvPr/>
        </p:nvSpPr>
        <p:spPr>
          <a:xfrm>
            <a:off x="527051" y="2794918"/>
            <a:ext cx="11137568" cy="778098"/>
          </a:xfrm>
          <a:prstGeom prst="rect">
            <a:avLst/>
          </a:prstGeom>
        </p:spPr>
        <p:txBody>
          <a:bodyPr vert="horz" lIns="0" tIns="0" rIns="0" bIns="0" rtlCol="0" anchor="b">
            <a:normAutofit/>
          </a:bodyPr>
          <a:lstStyle>
            <a:lvl1pPr algn="l" defTabSz="914400" rtl="0" eaLnBrk="1" latinLnBrk="0" hangingPunct="1">
              <a:spcBef>
                <a:spcPct val="0"/>
              </a:spcBef>
              <a:buNone/>
              <a:defRPr lang="en-AU" sz="3600" b="1" kern="1200" dirty="0">
                <a:solidFill>
                  <a:schemeClr val="accent1"/>
                </a:solidFill>
                <a:latin typeface="+mj-lt"/>
                <a:ea typeface="+mj-ea"/>
                <a:cs typeface="+mj-cs"/>
              </a:defRPr>
            </a:lvl1pPr>
          </a:lstStyle>
          <a:p>
            <a:pPr algn="ctr"/>
            <a:r>
              <a:rPr lang="en-US" sz="4400" dirty="0">
                <a:latin typeface="Arial" panose="020B0604020202020204" pitchFamily="34" charset="0"/>
                <a:cs typeface="Arial" panose="020B0604020202020204" pitchFamily="34" charset="0"/>
              </a:rPr>
              <a:t>Role of CXR in trauma</a:t>
            </a:r>
          </a:p>
        </p:txBody>
      </p:sp>
      <p:sp>
        <p:nvSpPr>
          <p:cNvPr id="7" name="Footer Placeholder 3">
            <a:extLst>
              <a:ext uri="{FF2B5EF4-FFF2-40B4-BE49-F238E27FC236}">
                <a16:creationId xmlns:a16="http://schemas.microsoft.com/office/drawing/2014/main" id="{2EB327FF-4492-A04C-BEE5-945C409C3B45}"/>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508923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3A1AC-9188-3743-8F80-37ACA48FDBE4}"/>
              </a:ext>
            </a:extLst>
          </p:cNvPr>
          <p:cNvSpPr>
            <a:spLocks noGrp="1"/>
          </p:cNvSpPr>
          <p:nvPr>
            <p:ph type="title"/>
          </p:nvPr>
        </p:nvSpPr>
        <p:spPr>
          <a:xfrm>
            <a:off x="527051" y="2794918"/>
            <a:ext cx="11137568" cy="778098"/>
          </a:xfrm>
        </p:spPr>
        <p:txBody>
          <a:bodyPr>
            <a:normAutofit/>
          </a:bodyPr>
          <a:lstStyle/>
          <a:p>
            <a:pPr algn="ctr"/>
            <a:r>
              <a:rPr lang="en-US" sz="4400"/>
              <a:t>CT imaging in chest trauma</a:t>
            </a:r>
          </a:p>
        </p:txBody>
      </p:sp>
      <p:sp>
        <p:nvSpPr>
          <p:cNvPr id="4" name="Footer Placeholder 3">
            <a:extLst>
              <a:ext uri="{FF2B5EF4-FFF2-40B4-BE49-F238E27FC236}">
                <a16:creationId xmlns:a16="http://schemas.microsoft.com/office/drawing/2014/main" id="{9C148485-F0CC-E048-8AE5-EFDF0A3B8EDD}"/>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742710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DE9D5-371C-6B40-B610-E9469A7D2A1E}"/>
              </a:ext>
            </a:extLst>
          </p:cNvPr>
          <p:cNvSpPr>
            <a:spLocks noGrp="1"/>
          </p:cNvSpPr>
          <p:nvPr>
            <p:ph type="title"/>
          </p:nvPr>
        </p:nvSpPr>
        <p:spPr/>
        <p:txBody>
          <a:bodyPr/>
          <a:lstStyle/>
          <a:p>
            <a:r>
              <a:rPr lang="en-US"/>
              <a:t>Decision rule - Canadian</a:t>
            </a:r>
          </a:p>
        </p:txBody>
      </p:sp>
      <p:sp>
        <p:nvSpPr>
          <p:cNvPr id="3" name="Content Placeholder 2">
            <a:extLst>
              <a:ext uri="{FF2B5EF4-FFF2-40B4-BE49-F238E27FC236}">
                <a16:creationId xmlns:a16="http://schemas.microsoft.com/office/drawing/2014/main" id="{772E747B-E079-B04B-8C57-B51947F6C0CB}"/>
              </a:ext>
            </a:extLst>
          </p:cNvPr>
          <p:cNvSpPr>
            <a:spLocks noGrp="1"/>
          </p:cNvSpPr>
          <p:nvPr>
            <p:ph idx="1"/>
          </p:nvPr>
        </p:nvSpPr>
        <p:spPr/>
        <p:txBody>
          <a:bodyPr>
            <a:normAutofit/>
          </a:bodyPr>
          <a:lstStyle/>
          <a:p>
            <a:pPr marL="0" indent="0">
              <a:buNone/>
            </a:pPr>
            <a:r>
              <a:rPr lang="en-US" sz="2800" b="1">
                <a:solidFill>
                  <a:schemeClr val="accent1"/>
                </a:solidFill>
              </a:rPr>
              <a:t>SCRAP variables:</a:t>
            </a:r>
          </a:p>
          <a:p>
            <a:r>
              <a:rPr lang="en-US" sz="2400" b="1"/>
              <a:t>S</a:t>
            </a:r>
            <a:r>
              <a:rPr lang="en-US" sz="2400"/>
              <a:t>aturations &lt; 95% RA or &lt; 98% on O</a:t>
            </a:r>
            <a:r>
              <a:rPr lang="en-US" sz="2400" baseline="-25000"/>
              <a:t>2</a:t>
            </a:r>
          </a:p>
          <a:p>
            <a:r>
              <a:rPr lang="en-US" sz="2400" b="1"/>
              <a:t>C</a:t>
            </a:r>
            <a:r>
              <a:rPr lang="en-US" sz="2400"/>
              <a:t>XR abnormality</a:t>
            </a:r>
          </a:p>
          <a:p>
            <a:r>
              <a:rPr lang="en-US" sz="2400" b="1"/>
              <a:t>R</a:t>
            </a:r>
            <a:r>
              <a:rPr lang="en-US" sz="2400"/>
              <a:t>R &gt; 28</a:t>
            </a:r>
          </a:p>
          <a:p>
            <a:r>
              <a:rPr lang="en-US" sz="2400" b="1"/>
              <a:t>A</a:t>
            </a:r>
            <a:r>
              <a:rPr lang="en-US" sz="2400"/>
              <a:t>uscultation abnormality</a:t>
            </a:r>
          </a:p>
          <a:p>
            <a:r>
              <a:rPr lang="en-US" sz="2400" b="1"/>
              <a:t>P</a:t>
            </a:r>
            <a:r>
              <a:rPr lang="en-US" sz="2400"/>
              <a:t>alpation abnormality</a:t>
            </a:r>
          </a:p>
        </p:txBody>
      </p:sp>
      <p:sp>
        <p:nvSpPr>
          <p:cNvPr id="5" name="Footer Placeholder 3">
            <a:extLst>
              <a:ext uri="{FF2B5EF4-FFF2-40B4-BE49-F238E27FC236}">
                <a16:creationId xmlns:a16="http://schemas.microsoft.com/office/drawing/2014/main" id="{2422ED47-A238-DA49-B0D5-2FE707055F92}"/>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062170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CT benefits</a:t>
            </a:r>
            <a:endParaRPr lang="en-US"/>
          </a:p>
        </p:txBody>
      </p:sp>
      <p:pic>
        <p:nvPicPr>
          <p:cNvPr id="10" name="Content Placeholder 8" descr="A picture containing basket&#10;&#10;Description automatically generated">
            <a:extLst>
              <a:ext uri="{FF2B5EF4-FFF2-40B4-BE49-F238E27FC236}">
                <a16:creationId xmlns:a16="http://schemas.microsoft.com/office/drawing/2014/main" id="{00DED57E-492F-CD4A-9376-AC3D393E588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03512" y="1268760"/>
            <a:ext cx="3857972" cy="4758165"/>
          </a:xfrm>
        </p:spPr>
      </p:pic>
      <p:pic>
        <p:nvPicPr>
          <p:cNvPr id="11" name="Content Placeholder 6">
            <a:extLst>
              <a:ext uri="{FF2B5EF4-FFF2-40B4-BE49-F238E27FC236}">
                <a16:creationId xmlns:a16="http://schemas.microsoft.com/office/drawing/2014/main" id="{0F875C9B-4640-AC4F-B5BE-674326F79FB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78548" y="1268760"/>
            <a:ext cx="4773466" cy="4758165"/>
          </a:xfrm>
        </p:spPr>
      </p:pic>
      <p:sp>
        <p:nvSpPr>
          <p:cNvPr id="12" name="Footer Placeholder 3">
            <a:extLst>
              <a:ext uri="{FF2B5EF4-FFF2-40B4-BE49-F238E27FC236}">
                <a16:creationId xmlns:a16="http://schemas.microsoft.com/office/drawing/2014/main" id="{87C4B162-BF75-1248-99CA-3EE368A6B241}"/>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04348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3A1AC-9188-3743-8F80-37ACA48FDBE4}"/>
              </a:ext>
            </a:extLst>
          </p:cNvPr>
          <p:cNvSpPr>
            <a:spLocks noGrp="1"/>
          </p:cNvSpPr>
          <p:nvPr>
            <p:ph type="title"/>
          </p:nvPr>
        </p:nvSpPr>
        <p:spPr>
          <a:xfrm>
            <a:off x="527051" y="2794918"/>
            <a:ext cx="11137568" cy="778098"/>
          </a:xfrm>
        </p:spPr>
        <p:txBody>
          <a:bodyPr>
            <a:normAutofit/>
          </a:bodyPr>
          <a:lstStyle/>
          <a:p>
            <a:pPr algn="ctr"/>
            <a:r>
              <a:rPr lang="en-US" sz="4400"/>
              <a:t>Intercostal catheters</a:t>
            </a:r>
          </a:p>
        </p:txBody>
      </p:sp>
      <p:sp>
        <p:nvSpPr>
          <p:cNvPr id="4" name="Footer Placeholder 3">
            <a:extLst>
              <a:ext uri="{FF2B5EF4-FFF2-40B4-BE49-F238E27FC236}">
                <a16:creationId xmlns:a16="http://schemas.microsoft.com/office/drawing/2014/main" id="{A36ACEB5-01A4-2F4C-B001-481E626FD184}"/>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928493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ICC good position</a:t>
            </a:r>
            <a:endParaRPr lang="en-US"/>
          </a:p>
        </p:txBody>
      </p:sp>
      <p:pic>
        <p:nvPicPr>
          <p:cNvPr id="5" name="Content Placeholder 12">
            <a:extLst>
              <a:ext uri="{FF2B5EF4-FFF2-40B4-BE49-F238E27FC236}">
                <a16:creationId xmlns:a16="http://schemas.microsoft.com/office/drawing/2014/main" id="{A40156EE-31A2-3F4B-8D41-B4E6C58105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7145" y="1130300"/>
            <a:ext cx="6872619" cy="5510581"/>
          </a:xfrm>
        </p:spPr>
      </p:pic>
      <p:sp>
        <p:nvSpPr>
          <p:cNvPr id="7" name="Footer Placeholder 3">
            <a:extLst>
              <a:ext uri="{FF2B5EF4-FFF2-40B4-BE49-F238E27FC236}">
                <a16:creationId xmlns:a16="http://schemas.microsoft.com/office/drawing/2014/main" id="{C312FC5C-132D-2F4F-99A3-16260064B165}"/>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
        <p:nvSpPr>
          <p:cNvPr id="3" name="Oval 2">
            <a:extLst>
              <a:ext uri="{FF2B5EF4-FFF2-40B4-BE49-F238E27FC236}">
                <a16:creationId xmlns:a16="http://schemas.microsoft.com/office/drawing/2014/main" id="{02A55486-3C8E-4CC7-9B5A-5FFA73EE9914}"/>
              </a:ext>
            </a:extLst>
          </p:cNvPr>
          <p:cNvSpPr/>
          <p:nvPr/>
        </p:nvSpPr>
        <p:spPr>
          <a:xfrm>
            <a:off x="7211181" y="4060371"/>
            <a:ext cx="616858" cy="604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93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7A1-232C-564C-83DA-928CD3BE857A}"/>
              </a:ext>
            </a:extLst>
          </p:cNvPr>
          <p:cNvSpPr>
            <a:spLocks noGrp="1"/>
          </p:cNvSpPr>
          <p:nvPr>
            <p:ph type="title"/>
          </p:nvPr>
        </p:nvSpPr>
        <p:spPr/>
        <p:txBody>
          <a:bodyPr/>
          <a:lstStyle/>
          <a:p>
            <a:r>
              <a:rPr lang="en-AU"/>
              <a:t>Pigtail catheter</a:t>
            </a:r>
            <a:endParaRPr lang="en-US"/>
          </a:p>
        </p:txBody>
      </p:sp>
      <p:pic>
        <p:nvPicPr>
          <p:cNvPr id="5" name="Content Placeholder 4" descr="A picture containing X-ray film, hair, close, blur&#10;&#10;Description automatically generated">
            <a:extLst>
              <a:ext uri="{FF2B5EF4-FFF2-40B4-BE49-F238E27FC236}">
                <a16:creationId xmlns:a16="http://schemas.microsoft.com/office/drawing/2014/main" id="{D33B11F1-E770-104D-811C-EB008EEF16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5158" y="1102493"/>
            <a:ext cx="6996593" cy="5599180"/>
          </a:xfrm>
        </p:spPr>
      </p:pic>
      <p:sp>
        <p:nvSpPr>
          <p:cNvPr id="7" name="Footer Placeholder 3">
            <a:extLst>
              <a:ext uri="{FF2B5EF4-FFF2-40B4-BE49-F238E27FC236}">
                <a16:creationId xmlns:a16="http://schemas.microsoft.com/office/drawing/2014/main" id="{28BFBEB6-6867-7643-8E9F-0F9EF8D21F2F}"/>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13198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ICC vs thoracic drain</a:t>
            </a:r>
            <a:endParaRPr lang="en-US"/>
          </a:p>
        </p:txBody>
      </p:sp>
      <p:pic>
        <p:nvPicPr>
          <p:cNvPr id="10" name="Content Placeholder 9" descr="A picture containing X-ray film, mosquito net&#10;&#10;Description automatically generated">
            <a:extLst>
              <a:ext uri="{FF2B5EF4-FFF2-40B4-BE49-F238E27FC236}">
                <a16:creationId xmlns:a16="http://schemas.microsoft.com/office/drawing/2014/main" id="{66A969E0-A1C8-7C4F-9B5B-EA64F89F8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435166"/>
            <a:ext cx="5468877" cy="4350973"/>
          </a:xfrm>
          <a:prstGeom prst="rect">
            <a:avLst/>
          </a:prstGeom>
        </p:spPr>
      </p:pic>
      <p:pic>
        <p:nvPicPr>
          <p:cNvPr id="11" name="Content Placeholder 17" descr="A picture containing mosquito net, X-ray film&#10;&#10;Description automatically generated">
            <a:extLst>
              <a:ext uri="{FF2B5EF4-FFF2-40B4-BE49-F238E27FC236}">
                <a16:creationId xmlns:a16="http://schemas.microsoft.com/office/drawing/2014/main" id="{A78E3633-B125-A644-9D59-F0D7EA2E815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52366" y="1436848"/>
            <a:ext cx="5388250" cy="4368416"/>
          </a:xfrm>
        </p:spPr>
      </p:pic>
      <p:sp>
        <p:nvSpPr>
          <p:cNvPr id="12" name="Footer Placeholder 3">
            <a:extLst>
              <a:ext uri="{FF2B5EF4-FFF2-40B4-BE49-F238E27FC236}">
                <a16:creationId xmlns:a16="http://schemas.microsoft.com/office/drawing/2014/main" id="{CB8688C0-F50D-0B4C-8B43-B41281AB3A18}"/>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17673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ICC in poor position</a:t>
            </a:r>
            <a:endParaRPr lang="en-US"/>
          </a:p>
        </p:txBody>
      </p:sp>
      <p:pic>
        <p:nvPicPr>
          <p:cNvPr id="6" name="Content Placeholder 4">
            <a:extLst>
              <a:ext uri="{FF2B5EF4-FFF2-40B4-BE49-F238E27FC236}">
                <a16:creationId xmlns:a16="http://schemas.microsoft.com/office/drawing/2014/main" id="{E12F3711-DB91-5F47-90CF-31A8B2513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2" y="1135149"/>
            <a:ext cx="5584661" cy="5063883"/>
          </a:xfrm>
          <a:prstGeom prst="rect">
            <a:avLst/>
          </a:prstGeom>
        </p:spPr>
      </p:pic>
      <p:pic>
        <p:nvPicPr>
          <p:cNvPr id="7" name="Content Placeholder 7">
            <a:extLst>
              <a:ext uri="{FF2B5EF4-FFF2-40B4-BE49-F238E27FC236}">
                <a16:creationId xmlns:a16="http://schemas.microsoft.com/office/drawing/2014/main" id="{3D393E96-A695-DD4F-BE0E-2EC7C970721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97730" y="1135149"/>
            <a:ext cx="6379811" cy="5064596"/>
          </a:xfrm>
        </p:spPr>
      </p:pic>
      <p:sp>
        <p:nvSpPr>
          <p:cNvPr id="12" name="Footer Placeholder 3">
            <a:extLst>
              <a:ext uri="{FF2B5EF4-FFF2-40B4-BE49-F238E27FC236}">
                <a16:creationId xmlns:a16="http://schemas.microsoft.com/office/drawing/2014/main" id="{1671C586-B3DA-CB45-B416-53E560877E3A}"/>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243602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ICC in poor position</a:t>
            </a:r>
            <a:endParaRPr lang="en-US"/>
          </a:p>
        </p:txBody>
      </p:sp>
      <p:pic>
        <p:nvPicPr>
          <p:cNvPr id="8" name="Content Placeholder 5" descr="A picture containing text, X-ray film&#10;&#10;Description automatically generated">
            <a:extLst>
              <a:ext uri="{FF2B5EF4-FFF2-40B4-BE49-F238E27FC236}">
                <a16:creationId xmlns:a16="http://schemas.microsoft.com/office/drawing/2014/main" id="{91C510B7-41C6-B548-A27D-833CDA99B0E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023" b="11777"/>
          <a:stretch/>
        </p:blipFill>
        <p:spPr>
          <a:xfrm>
            <a:off x="2512181" y="1127163"/>
            <a:ext cx="6454019" cy="5603156"/>
          </a:xfrm>
        </p:spPr>
      </p:pic>
      <p:sp>
        <p:nvSpPr>
          <p:cNvPr id="9" name="Footer Placeholder 3">
            <a:extLst>
              <a:ext uri="{FF2B5EF4-FFF2-40B4-BE49-F238E27FC236}">
                <a16:creationId xmlns:a16="http://schemas.microsoft.com/office/drawing/2014/main" id="{C2911A70-4429-F149-8103-DAAE3CC57A30}"/>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873779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Good or not</a:t>
            </a:r>
            <a:endParaRPr lang="en-US"/>
          </a:p>
        </p:txBody>
      </p:sp>
      <p:pic>
        <p:nvPicPr>
          <p:cNvPr id="8" name="Content Placeholder 4">
            <a:extLst>
              <a:ext uri="{FF2B5EF4-FFF2-40B4-BE49-F238E27FC236}">
                <a16:creationId xmlns:a16="http://schemas.microsoft.com/office/drawing/2014/main" id="{0FFA4C78-464D-F845-9ADE-87AB0B7AC918}"/>
              </a:ext>
            </a:extLst>
          </p:cNvPr>
          <p:cNvPicPr>
            <a:picLocks noGrp="1" noChangeAspect="1"/>
          </p:cNvPicPr>
          <p:nvPr>
            <p:ph sz="half" idx="1"/>
          </p:nvPr>
        </p:nvPicPr>
        <p:blipFill>
          <a:blip r:embed="rId3"/>
          <a:stretch>
            <a:fillRect/>
          </a:stretch>
        </p:blipFill>
        <p:spPr>
          <a:xfrm>
            <a:off x="526180" y="951036"/>
            <a:ext cx="5801039" cy="5179108"/>
          </a:xfrm>
          <a:prstGeom prst="rect">
            <a:avLst/>
          </a:prstGeom>
        </p:spPr>
      </p:pic>
      <p:pic>
        <p:nvPicPr>
          <p:cNvPr id="9" name="Content Placeholder 6" descr="A picture containing text, X-ray film&#10;&#10;Description automatically generated">
            <a:extLst>
              <a:ext uri="{FF2B5EF4-FFF2-40B4-BE49-F238E27FC236}">
                <a16:creationId xmlns:a16="http://schemas.microsoft.com/office/drawing/2014/main" id="{4C48BD8D-FDD3-FB48-8686-4EB1511F0BC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3027" y="954263"/>
            <a:ext cx="5271953" cy="5175882"/>
          </a:xfrm>
        </p:spPr>
      </p:pic>
      <p:sp>
        <p:nvSpPr>
          <p:cNvPr id="10" name="Footer Placeholder 3">
            <a:extLst>
              <a:ext uri="{FF2B5EF4-FFF2-40B4-BE49-F238E27FC236}">
                <a16:creationId xmlns:a16="http://schemas.microsoft.com/office/drawing/2014/main" id="{C7312173-8632-EE42-AC50-AF69F93DC86A}"/>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147416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picture containing text, X-ray film, indoor, ceiling&#10;&#10;Description automatically generated">
            <a:extLst>
              <a:ext uri="{FF2B5EF4-FFF2-40B4-BE49-F238E27FC236}">
                <a16:creationId xmlns:a16="http://schemas.microsoft.com/office/drawing/2014/main" id="{2672BF46-9FEF-8949-B625-C00FFC9C3AC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96597" y="0"/>
            <a:ext cx="8180388" cy="6856413"/>
          </a:xfrm>
          <a:noFill/>
        </p:spPr>
      </p:pic>
    </p:spTree>
    <p:extLst>
      <p:ext uri="{BB962C8B-B14F-4D97-AF65-F5344CB8AC3E}">
        <p14:creationId xmlns:p14="http://schemas.microsoft.com/office/powerpoint/2010/main" val="10612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dirty="0"/>
              <a:t>Good or not</a:t>
            </a:r>
            <a:endParaRPr lang="en-US" dirty="0"/>
          </a:p>
        </p:txBody>
      </p:sp>
      <p:pic>
        <p:nvPicPr>
          <p:cNvPr id="6" name="Content Placeholder 4">
            <a:extLst>
              <a:ext uri="{FF2B5EF4-FFF2-40B4-BE49-F238E27FC236}">
                <a16:creationId xmlns:a16="http://schemas.microsoft.com/office/drawing/2014/main" id="{49EF7EE2-529F-4946-9040-7142FD2CE6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5530" y="830324"/>
            <a:ext cx="6344886" cy="5383994"/>
          </a:xfrm>
        </p:spPr>
      </p:pic>
      <p:sp>
        <p:nvSpPr>
          <p:cNvPr id="10" name="Footer Placeholder 3">
            <a:extLst>
              <a:ext uri="{FF2B5EF4-FFF2-40B4-BE49-F238E27FC236}">
                <a16:creationId xmlns:a16="http://schemas.microsoft.com/office/drawing/2014/main" id="{5B0F05A0-836B-6A43-8C56-4BE89917307A}"/>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54058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indoor&#10;&#10;Description automatically generated">
            <a:extLst>
              <a:ext uri="{FF2B5EF4-FFF2-40B4-BE49-F238E27FC236}">
                <a16:creationId xmlns:a16="http://schemas.microsoft.com/office/drawing/2014/main" id="{3DC16400-3A2A-2A4C-BA49-C531AB5504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97589" y="1397507"/>
            <a:ext cx="5352453" cy="3974593"/>
          </a:xfrm>
        </p:spPr>
      </p:pic>
      <p:pic>
        <p:nvPicPr>
          <p:cNvPr id="6" name="Picture 5" descr="A picture containing chocolate&#10;&#10;Description automatically generated">
            <a:extLst>
              <a:ext uri="{FF2B5EF4-FFF2-40B4-BE49-F238E27FC236}">
                <a16:creationId xmlns:a16="http://schemas.microsoft.com/office/drawing/2014/main" id="{58424BB4-D540-3546-BD93-68E2E66C4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50" y="1397507"/>
            <a:ext cx="5828769" cy="3974593"/>
          </a:xfrm>
          <a:prstGeom prst="rect">
            <a:avLst/>
          </a:prstGeom>
        </p:spPr>
      </p:pic>
      <p:sp>
        <p:nvSpPr>
          <p:cNvPr id="8" name="Title 3">
            <a:extLst>
              <a:ext uri="{FF2B5EF4-FFF2-40B4-BE49-F238E27FC236}">
                <a16:creationId xmlns:a16="http://schemas.microsoft.com/office/drawing/2014/main" id="{EAB043BF-9EF9-DA48-8FCF-1D7B38B81DE4}"/>
              </a:ext>
            </a:extLst>
          </p:cNvPr>
          <p:cNvSpPr>
            <a:spLocks noGrp="1"/>
          </p:cNvSpPr>
          <p:nvPr>
            <p:ph type="title"/>
          </p:nvPr>
        </p:nvSpPr>
        <p:spPr>
          <a:xfrm>
            <a:off x="527051" y="260648"/>
            <a:ext cx="11137568" cy="778098"/>
          </a:xfrm>
        </p:spPr>
        <p:txBody>
          <a:bodyPr/>
          <a:lstStyle/>
          <a:p>
            <a:r>
              <a:rPr lang="en-AU"/>
              <a:t>Good or not</a:t>
            </a:r>
            <a:endParaRPr lang="en-US"/>
          </a:p>
        </p:txBody>
      </p:sp>
      <p:sp>
        <p:nvSpPr>
          <p:cNvPr id="9" name="Footer Placeholder 3">
            <a:extLst>
              <a:ext uri="{FF2B5EF4-FFF2-40B4-BE49-F238E27FC236}">
                <a16:creationId xmlns:a16="http://schemas.microsoft.com/office/drawing/2014/main" id="{EA69E578-4492-884F-AF70-2EC26321D640}"/>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
        <p:nvSpPr>
          <p:cNvPr id="2" name="Oval 1">
            <a:extLst>
              <a:ext uri="{FF2B5EF4-FFF2-40B4-BE49-F238E27FC236}">
                <a16:creationId xmlns:a16="http://schemas.microsoft.com/office/drawing/2014/main" id="{C6487A20-5712-4BBE-A33B-6DDB2BCF8DEB}"/>
              </a:ext>
            </a:extLst>
          </p:cNvPr>
          <p:cNvSpPr/>
          <p:nvPr/>
        </p:nvSpPr>
        <p:spPr>
          <a:xfrm>
            <a:off x="7477276" y="3673324"/>
            <a:ext cx="919238" cy="9192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567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3A1AC-9188-3743-8F80-37ACA48FDBE4}"/>
              </a:ext>
            </a:extLst>
          </p:cNvPr>
          <p:cNvSpPr>
            <a:spLocks noGrp="1"/>
          </p:cNvSpPr>
          <p:nvPr>
            <p:ph type="title"/>
          </p:nvPr>
        </p:nvSpPr>
        <p:spPr>
          <a:xfrm>
            <a:off x="527051" y="2794918"/>
            <a:ext cx="11137568" cy="778098"/>
          </a:xfrm>
        </p:spPr>
        <p:txBody>
          <a:bodyPr>
            <a:normAutofit/>
          </a:bodyPr>
          <a:lstStyle/>
          <a:p>
            <a:pPr algn="ctr"/>
            <a:r>
              <a:rPr lang="en-US" sz="4400"/>
              <a:t>Surgical stabilisation </a:t>
            </a:r>
          </a:p>
        </p:txBody>
      </p:sp>
      <p:sp>
        <p:nvSpPr>
          <p:cNvPr id="4" name="Footer Placeholder 3">
            <a:extLst>
              <a:ext uri="{FF2B5EF4-FFF2-40B4-BE49-F238E27FC236}">
                <a16:creationId xmlns:a16="http://schemas.microsoft.com/office/drawing/2014/main" id="{9DD9887E-3FBC-ED43-A081-33E744E8FF1C}"/>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213820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Rib surgical stabilisation</a:t>
            </a:r>
            <a:endParaRPr lang="en-US"/>
          </a:p>
        </p:txBody>
      </p:sp>
      <p:pic>
        <p:nvPicPr>
          <p:cNvPr id="10" name="Content Placeholder 4" descr="A picture containing text, X-ray film, close&#10;&#10;Description automatically generated">
            <a:extLst>
              <a:ext uri="{FF2B5EF4-FFF2-40B4-BE49-F238E27FC236}">
                <a16:creationId xmlns:a16="http://schemas.microsoft.com/office/drawing/2014/main" id="{02F222C0-73FB-D945-8B62-86F28EE332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385" y="1146864"/>
            <a:ext cx="5457069" cy="4871432"/>
          </a:xfrm>
        </p:spPr>
      </p:pic>
      <p:pic>
        <p:nvPicPr>
          <p:cNvPr id="11" name="Picture 10" descr="A picture containing X-ray film, mosquito net&#10;&#10;Description automatically generated">
            <a:extLst>
              <a:ext uri="{FF2B5EF4-FFF2-40B4-BE49-F238E27FC236}">
                <a16:creationId xmlns:a16="http://schemas.microsoft.com/office/drawing/2014/main" id="{8E00B2B1-CE78-2345-8EDE-F5CC49C85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768" y="908720"/>
            <a:ext cx="5929530" cy="5111608"/>
          </a:xfrm>
          <a:prstGeom prst="rect">
            <a:avLst/>
          </a:prstGeom>
        </p:spPr>
      </p:pic>
      <p:sp>
        <p:nvSpPr>
          <p:cNvPr id="12" name="Footer Placeholder 3">
            <a:extLst>
              <a:ext uri="{FF2B5EF4-FFF2-40B4-BE49-F238E27FC236}">
                <a16:creationId xmlns:a16="http://schemas.microsoft.com/office/drawing/2014/main" id="{CCBD2373-E7EE-A54C-88CD-AB64E41927FC}"/>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76665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9912E-B539-804E-810B-15550535ADEA}"/>
              </a:ext>
            </a:extLst>
          </p:cNvPr>
          <p:cNvSpPr>
            <a:spLocks noGrp="1"/>
          </p:cNvSpPr>
          <p:nvPr>
            <p:ph type="title"/>
          </p:nvPr>
        </p:nvSpPr>
        <p:spPr/>
        <p:txBody>
          <a:bodyPr/>
          <a:lstStyle/>
          <a:p>
            <a:r>
              <a:rPr lang="en-AU"/>
              <a:t>Complications</a:t>
            </a:r>
            <a:endParaRPr lang="en-US"/>
          </a:p>
        </p:txBody>
      </p:sp>
      <p:pic>
        <p:nvPicPr>
          <p:cNvPr id="7" name="Content Placeholder 4" descr="A picture containing X-ray film&#10;&#10;Description automatically generated">
            <a:extLst>
              <a:ext uri="{FF2B5EF4-FFF2-40B4-BE49-F238E27FC236}">
                <a16:creationId xmlns:a16="http://schemas.microsoft.com/office/drawing/2014/main" id="{962A259D-7252-264F-B4BF-E33E90F5A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626" y="204419"/>
            <a:ext cx="7056993" cy="6449162"/>
          </a:xfrm>
          <a:prstGeom prst="rect">
            <a:avLst/>
          </a:prstGeom>
        </p:spPr>
      </p:pic>
      <p:sp>
        <p:nvSpPr>
          <p:cNvPr id="8" name="Footer Placeholder 3">
            <a:extLst>
              <a:ext uri="{FF2B5EF4-FFF2-40B4-BE49-F238E27FC236}">
                <a16:creationId xmlns:a16="http://schemas.microsoft.com/office/drawing/2014/main" id="{7425640F-04BE-DD4C-A44B-4FB5124BC79C}"/>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13949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4A6F-8FFF-D543-AE89-8AAD1132089E}"/>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51C7D2E3-5602-5B42-8612-3EC4E18B347C}"/>
              </a:ext>
            </a:extLst>
          </p:cNvPr>
          <p:cNvSpPr>
            <a:spLocks noGrp="1"/>
          </p:cNvSpPr>
          <p:nvPr>
            <p:ph idx="1"/>
          </p:nvPr>
        </p:nvSpPr>
        <p:spPr/>
        <p:txBody>
          <a:bodyPr vert="horz" lIns="0" tIns="0" rIns="0" bIns="0" rtlCol="0" anchor="t">
            <a:normAutofit/>
          </a:bodyPr>
          <a:lstStyle/>
          <a:p>
            <a:pPr marL="179070" indent="-179070"/>
            <a:r>
              <a:rPr lang="en-AU" sz="2400" dirty="0"/>
              <a:t>CXR primary survey in trauma.</a:t>
            </a:r>
            <a:endParaRPr lang="en-US" dirty="0"/>
          </a:p>
          <a:p>
            <a:pPr lvl="1" indent="-179070"/>
            <a:r>
              <a:rPr lang="en-AU" sz="2400" dirty="0"/>
              <a:t> Identify life threats.</a:t>
            </a:r>
            <a:endParaRPr lang="en-AU" sz="2400" dirty="0">
              <a:cs typeface="Calibri" panose="020F0502020204030204"/>
            </a:endParaRPr>
          </a:p>
          <a:p>
            <a:pPr marL="179070" indent="-179070"/>
            <a:r>
              <a:rPr lang="en-AU" sz="2400" dirty="0"/>
              <a:t>CTA chest if evidence of injury or clinical concerns.</a:t>
            </a:r>
            <a:endParaRPr lang="en-AU" sz="2400" dirty="0">
              <a:cs typeface="Calibri" panose="020F0502020204030204"/>
            </a:endParaRPr>
          </a:p>
          <a:p>
            <a:pPr lvl="1" indent="-179070"/>
            <a:r>
              <a:rPr lang="en-AU" sz="2400" dirty="0"/>
              <a:t> Pain management, surgical stabilisation, great vessel injury.</a:t>
            </a:r>
            <a:endParaRPr lang="en-AU" sz="2400" dirty="0">
              <a:cs typeface="Calibri" panose="020F0502020204030204"/>
            </a:endParaRPr>
          </a:p>
          <a:p>
            <a:pPr marL="179070" indent="-179070"/>
            <a:r>
              <a:rPr lang="en-AU" sz="2400" dirty="0"/>
              <a:t>US – identify pneumothorax/haemothorax – beware subcutaneous emphysema.</a:t>
            </a:r>
            <a:endParaRPr lang="en-AU" sz="2400" dirty="0">
              <a:cs typeface="Calibri"/>
            </a:endParaRPr>
          </a:p>
          <a:p>
            <a:pPr marL="179070" indent="-179070"/>
            <a:r>
              <a:rPr lang="en-AU" sz="2400" dirty="0"/>
              <a:t>Surgical stabilisation of major chest trauma.</a:t>
            </a:r>
            <a:endParaRPr lang="en-AU" sz="2400" dirty="0">
              <a:cs typeface="Calibri" panose="020F0502020204030204"/>
            </a:endParaRPr>
          </a:p>
          <a:p>
            <a:pPr marL="179070" indent="-179070"/>
            <a:r>
              <a:rPr lang="en-AU" sz="2400" dirty="0"/>
              <a:t>ICC positioning </a:t>
            </a:r>
            <a:r>
              <a:rPr lang="en-AU" sz="2400"/>
              <a:t>challenges – always confirm </a:t>
            </a:r>
            <a:r>
              <a:rPr lang="en-AU" sz="2400" dirty="0"/>
              <a:t>clinically.</a:t>
            </a:r>
            <a:endParaRPr lang="en-AU" sz="2400" dirty="0">
              <a:cs typeface="Calibri" panose="020F0502020204030204"/>
            </a:endParaRPr>
          </a:p>
        </p:txBody>
      </p:sp>
      <p:sp>
        <p:nvSpPr>
          <p:cNvPr id="4" name="Footer Placeholder 3">
            <a:extLst>
              <a:ext uri="{FF2B5EF4-FFF2-40B4-BE49-F238E27FC236}">
                <a16:creationId xmlns:a16="http://schemas.microsoft.com/office/drawing/2014/main" id="{E7D77336-CEE2-6849-B730-DDCC2E7DD354}"/>
              </a:ext>
            </a:extLst>
          </p:cNvPr>
          <p:cNvSpPr>
            <a:spLocks noGrp="1"/>
          </p:cNvSpPr>
          <p:nvPr>
            <p:ph type="ftr" sz="quarter" idx="10"/>
          </p:nvPr>
        </p:nvSpPr>
        <p:spPr/>
        <p:txBody>
          <a:bodyPr lIns="0"/>
          <a:lstStyle/>
          <a:p>
            <a:r>
              <a:rPr lang="en-AU"/>
              <a:t>Chest trauma: Imaging in trauma</a:t>
            </a:r>
          </a:p>
        </p:txBody>
      </p:sp>
    </p:spTree>
    <p:extLst>
      <p:ext uri="{BB962C8B-B14F-4D97-AF65-F5344CB8AC3E}">
        <p14:creationId xmlns:p14="http://schemas.microsoft.com/office/powerpoint/2010/main" val="2803124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1314FC6-BC10-FF4E-B781-830A98AE2E57}"/>
              </a:ext>
            </a:extLst>
          </p:cNvPr>
          <p:cNvSpPr txBox="1">
            <a:spLocks/>
          </p:cNvSpPr>
          <p:nvPr/>
        </p:nvSpPr>
        <p:spPr>
          <a:xfrm>
            <a:off x="527051" y="2794918"/>
            <a:ext cx="11137568" cy="778098"/>
          </a:xfrm>
          <a:prstGeom prst="rect">
            <a:avLst/>
          </a:prstGeom>
        </p:spPr>
        <p:txBody>
          <a:bodyPr vert="horz" lIns="0" tIns="0" rIns="0" bIns="0" rtlCol="0" anchor="b">
            <a:normAutofit/>
          </a:bodyPr>
          <a:lstStyle>
            <a:lvl1pPr algn="l" defTabSz="914400" rtl="0" eaLnBrk="1" latinLnBrk="0" hangingPunct="1">
              <a:spcBef>
                <a:spcPct val="0"/>
              </a:spcBef>
              <a:buNone/>
              <a:defRPr lang="en-AU" sz="3600" b="1" kern="1200" dirty="0">
                <a:solidFill>
                  <a:schemeClr val="accent1"/>
                </a:solidFill>
                <a:latin typeface="+mj-lt"/>
                <a:ea typeface="+mj-ea"/>
                <a:cs typeface="+mj-cs"/>
              </a:defRPr>
            </a:lvl1pPr>
          </a:lstStyle>
          <a:p>
            <a:pPr algn="ctr"/>
            <a:r>
              <a:rPr lang="en-US" sz="4400" dirty="0">
                <a:latin typeface="Arial" panose="020B0604020202020204" pitchFamily="34" charset="0"/>
                <a:cs typeface="Arial" panose="020B0604020202020204" pitchFamily="34" charset="0"/>
              </a:rPr>
              <a:t>Post processing effects</a:t>
            </a:r>
          </a:p>
        </p:txBody>
      </p:sp>
      <p:sp>
        <p:nvSpPr>
          <p:cNvPr id="7" name="Footer Placeholder 3">
            <a:extLst>
              <a:ext uri="{FF2B5EF4-FFF2-40B4-BE49-F238E27FC236}">
                <a16:creationId xmlns:a16="http://schemas.microsoft.com/office/drawing/2014/main" id="{96BD7BEC-6210-FB41-AACB-DFC0C5DC7C3F}"/>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416745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picture containing X-ray film, blur&#10;&#10;Description automatically generated">
            <a:extLst>
              <a:ext uri="{FF2B5EF4-FFF2-40B4-BE49-F238E27FC236}">
                <a16:creationId xmlns:a16="http://schemas.microsoft.com/office/drawing/2014/main" id="{91981BC3-A8EC-3343-BAE6-EAD32842B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53" y="-41335"/>
            <a:ext cx="8428532" cy="6899784"/>
          </a:xfrm>
          <a:prstGeom prst="rect">
            <a:avLst/>
          </a:prstGeom>
          <a:noFill/>
        </p:spPr>
      </p:pic>
    </p:spTree>
    <p:extLst>
      <p:ext uri="{BB962C8B-B14F-4D97-AF65-F5344CB8AC3E}">
        <p14:creationId xmlns:p14="http://schemas.microsoft.com/office/powerpoint/2010/main" val="414075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X-ray film, nature&#10;&#10;Description automatically generated">
            <a:extLst>
              <a:ext uri="{FF2B5EF4-FFF2-40B4-BE49-F238E27FC236}">
                <a16:creationId xmlns:a16="http://schemas.microsoft.com/office/drawing/2014/main" id="{99FE066F-FC7E-144F-A14F-EFB9D056F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590" y="771740"/>
            <a:ext cx="5507740" cy="4936260"/>
          </a:xfrm>
          <a:prstGeom prst="rect">
            <a:avLst/>
          </a:prstGeom>
        </p:spPr>
      </p:pic>
      <p:pic>
        <p:nvPicPr>
          <p:cNvPr id="10" name="Content Placeholder 4">
            <a:extLst>
              <a:ext uri="{FF2B5EF4-FFF2-40B4-BE49-F238E27FC236}">
                <a16:creationId xmlns:a16="http://schemas.microsoft.com/office/drawing/2014/main" id="{8B74436B-AF03-8A48-A420-52B234B6126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3861" y="365125"/>
            <a:ext cx="7366022" cy="6144999"/>
          </a:xfrm>
        </p:spPr>
      </p:pic>
      <p:sp>
        <p:nvSpPr>
          <p:cNvPr id="11" name="Oval 10">
            <a:extLst>
              <a:ext uri="{FF2B5EF4-FFF2-40B4-BE49-F238E27FC236}">
                <a16:creationId xmlns:a16="http://schemas.microsoft.com/office/drawing/2014/main" id="{FC777DEA-BD0A-2846-B140-2CA16F0CC606}"/>
              </a:ext>
            </a:extLst>
          </p:cNvPr>
          <p:cNvSpPr/>
          <p:nvPr/>
        </p:nvSpPr>
        <p:spPr>
          <a:xfrm>
            <a:off x="7968208" y="2708920"/>
            <a:ext cx="1156998" cy="195492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3">
            <a:extLst>
              <a:ext uri="{FF2B5EF4-FFF2-40B4-BE49-F238E27FC236}">
                <a16:creationId xmlns:a16="http://schemas.microsoft.com/office/drawing/2014/main" id="{80979F06-8D8E-8D4D-9131-E42ADC03B6ED}"/>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3457032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6E23CF1-2A48-B14B-96B4-9536F6C84ECC}"/>
              </a:ext>
            </a:extLst>
          </p:cNvPr>
          <p:cNvSpPr txBox="1">
            <a:spLocks/>
          </p:cNvSpPr>
          <p:nvPr/>
        </p:nvSpPr>
        <p:spPr>
          <a:xfrm>
            <a:off x="527051" y="2794918"/>
            <a:ext cx="11137568" cy="778098"/>
          </a:xfrm>
          <a:prstGeom prst="rect">
            <a:avLst/>
          </a:prstGeom>
        </p:spPr>
        <p:txBody>
          <a:bodyPr vert="horz" lIns="0" tIns="0" rIns="0" bIns="0" rtlCol="0" anchor="b">
            <a:normAutofit fontScale="92500"/>
          </a:bodyPr>
          <a:lstStyle>
            <a:lvl1pPr algn="l" defTabSz="914400" rtl="0" eaLnBrk="1" latinLnBrk="0" hangingPunct="1">
              <a:spcBef>
                <a:spcPct val="0"/>
              </a:spcBef>
              <a:buNone/>
              <a:defRPr lang="en-AU" sz="3600" b="1" kern="1200" dirty="0">
                <a:solidFill>
                  <a:schemeClr val="accent1"/>
                </a:solidFill>
                <a:latin typeface="+mj-lt"/>
                <a:ea typeface="+mj-ea"/>
                <a:cs typeface="+mj-cs"/>
              </a:defRPr>
            </a:lvl1pPr>
          </a:lstStyle>
          <a:p>
            <a:pPr algn="ctr"/>
            <a:r>
              <a:rPr lang="en-US" sz="4400" dirty="0">
                <a:latin typeface="Arial" panose="020B0604020202020204" pitchFamily="34" charset="0"/>
                <a:cs typeface="Arial" panose="020B0604020202020204" pitchFamily="34" charset="0"/>
              </a:rPr>
              <a:t>Patient positioning and CXR interpretation</a:t>
            </a:r>
          </a:p>
        </p:txBody>
      </p:sp>
      <p:sp>
        <p:nvSpPr>
          <p:cNvPr id="7" name="Footer Placeholder 3">
            <a:extLst>
              <a:ext uri="{FF2B5EF4-FFF2-40B4-BE49-F238E27FC236}">
                <a16:creationId xmlns:a16="http://schemas.microsoft.com/office/drawing/2014/main" id="{E2805B6C-9880-C14D-97E3-0E4802D3A20A}"/>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282105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86EC21-5A09-8D42-BC93-E72A231CDD04}"/>
              </a:ext>
            </a:extLst>
          </p:cNvPr>
          <p:cNvSpPr>
            <a:spLocks noGrp="1"/>
          </p:cNvSpPr>
          <p:nvPr>
            <p:ph type="title"/>
          </p:nvPr>
        </p:nvSpPr>
        <p:spPr>
          <a:xfrm>
            <a:off x="527051" y="260648"/>
            <a:ext cx="11137568" cy="778098"/>
          </a:xfrm>
        </p:spPr>
        <p:txBody>
          <a:bodyPr anchor="b">
            <a:normAutofit/>
          </a:bodyPr>
          <a:lstStyle/>
          <a:p>
            <a:r>
              <a:rPr lang="en-AU"/>
              <a:t>Erect CXR</a:t>
            </a:r>
            <a:endParaRPr lang="en-US"/>
          </a:p>
        </p:txBody>
      </p:sp>
      <p:pic>
        <p:nvPicPr>
          <p:cNvPr id="6" name="Content Placeholder 4" descr="A picture containing X-ray film, bed, indoor, pillow&#10;&#10;Description automatically generated">
            <a:extLst>
              <a:ext uri="{FF2B5EF4-FFF2-40B4-BE49-F238E27FC236}">
                <a16:creationId xmlns:a16="http://schemas.microsoft.com/office/drawing/2014/main" id="{8F646D8A-DDD3-F24C-A6AD-6A71DE4A40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4098" y="265419"/>
            <a:ext cx="7338421" cy="6469588"/>
          </a:xfrm>
          <a:noFill/>
        </p:spPr>
      </p:pic>
      <p:sp>
        <p:nvSpPr>
          <p:cNvPr id="7" name="Footer Placeholder 3">
            <a:extLst>
              <a:ext uri="{FF2B5EF4-FFF2-40B4-BE49-F238E27FC236}">
                <a16:creationId xmlns:a16="http://schemas.microsoft.com/office/drawing/2014/main" id="{F873C7A6-CF01-FE47-90B3-8EFD6E3DB61B}"/>
              </a:ext>
            </a:extLst>
          </p:cNvPr>
          <p:cNvSpPr>
            <a:spLocks noGrp="1"/>
          </p:cNvSpPr>
          <p:nvPr>
            <p:ph type="ftr" sz="quarter" idx="10"/>
          </p:nvPr>
        </p:nvSpPr>
        <p:spPr>
          <a:xfrm>
            <a:off x="527050" y="6309320"/>
            <a:ext cx="9313366" cy="214924"/>
          </a:xfrm>
        </p:spPr>
        <p:txBody>
          <a:bodyPr lIns="0"/>
          <a:lstStyle/>
          <a:p>
            <a:r>
              <a:rPr lang="en-AU"/>
              <a:t>Chest trauma: Imaging in trauma</a:t>
            </a:r>
          </a:p>
        </p:txBody>
      </p:sp>
    </p:spTree>
    <p:extLst>
      <p:ext uri="{BB962C8B-B14F-4D97-AF65-F5344CB8AC3E}">
        <p14:creationId xmlns:p14="http://schemas.microsoft.com/office/powerpoint/2010/main" val="524909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Queensland Trauma Education">
  <a:themeElements>
    <a:clrScheme name="QTE">
      <a:dk1>
        <a:srgbClr val="000000"/>
      </a:dk1>
      <a:lt1>
        <a:srgbClr val="FFFFFF"/>
      </a:lt1>
      <a:dk2>
        <a:srgbClr val="D9D9D6"/>
      </a:dk2>
      <a:lt2>
        <a:srgbClr val="FFFFFF"/>
      </a:lt2>
      <a:accent1>
        <a:srgbClr val="DD3041"/>
      </a:accent1>
      <a:accent2>
        <a:srgbClr val="74438F"/>
      </a:accent2>
      <a:accent3>
        <a:srgbClr val="CFDD27"/>
      </a:accent3>
      <a:accent4>
        <a:srgbClr val="AD92BC"/>
      </a:accent4>
      <a:accent5>
        <a:srgbClr val="933C67"/>
      </a:accent5>
      <a:accent6>
        <a:srgbClr val="FFFFFF"/>
      </a:accent6>
      <a:hlink>
        <a:srgbClr val="DD3041"/>
      </a:hlink>
      <a:folHlink>
        <a:srgbClr val="98304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TE-powerpoint-template" id="{5061B0EA-3081-1D4D-AD24-DE4BC966922F}" vid="{46936D2E-766D-0843-9DF5-CDA214E5F8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6A212A6718334DB3A85D092D2F4AB6" ma:contentTypeVersion="13" ma:contentTypeDescription="Create a new document." ma:contentTypeScope="" ma:versionID="15d03e6502e7840b14e4275c7443ceaa">
  <xsd:schema xmlns:xsd="http://www.w3.org/2001/XMLSchema" xmlns:xs="http://www.w3.org/2001/XMLSchema" xmlns:p="http://schemas.microsoft.com/office/2006/metadata/properties" xmlns:ns2="2ba7576e-aa08-427d-86d5-e008777fc882" xmlns:ns3="8a29ac11-a018-477a-8893-625b48d03668" targetNamespace="http://schemas.microsoft.com/office/2006/metadata/properties" ma:root="true" ma:fieldsID="e53ced70b3c37031ec2e093a16ca5adf" ns2:_="" ns3:_="">
    <xsd:import namespace="2ba7576e-aa08-427d-86d5-e008777fc882"/>
    <xsd:import namespace="8a29ac11-a018-477a-8893-625b48d036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7576e-aa08-427d-86d5-e008777fc8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29ac11-a018-477a-8893-625b48d036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a29ac11-a018-477a-8893-625b48d03668">
      <UserInfo>
        <DisplayName>Frances Williamson</DisplayName>
        <AccountId>417</AccountId>
        <AccountType/>
      </UserInfo>
    </SharedWithUsers>
  </documentManagement>
</p:properties>
</file>

<file path=customXml/itemProps1.xml><?xml version="1.0" encoding="utf-8"?>
<ds:datastoreItem xmlns:ds="http://schemas.openxmlformats.org/officeDocument/2006/customXml" ds:itemID="{B85079CD-97B4-4DBE-A7D9-F78F794BE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a7576e-aa08-427d-86d5-e008777fc882"/>
    <ds:schemaRef ds:uri="8a29ac11-a018-477a-8893-625b48d036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65FD3F-B291-4353-86F7-9B8D9EB21A34}">
  <ds:schemaRefs>
    <ds:schemaRef ds:uri="http://schemas.microsoft.com/sharepoint/v3/contenttype/forms"/>
  </ds:schemaRefs>
</ds:datastoreItem>
</file>

<file path=customXml/itemProps3.xml><?xml version="1.0" encoding="utf-8"?>
<ds:datastoreItem xmlns:ds="http://schemas.openxmlformats.org/officeDocument/2006/customXml" ds:itemID="{E9EA7639-C6E2-4A1F-A6D1-4B9D8F3CA202}">
  <ds:schemaRefs>
    <ds:schemaRef ds:uri="70d2c2e9-5e16-4d0d-880c-5519dc70301b"/>
    <ds:schemaRef ds:uri="e8d620ed-a4bc-482e-9971-5d79728a0321"/>
    <ds:schemaRef ds:uri="http://schemas.microsoft.com/office/2006/metadata/properties"/>
    <ds:schemaRef ds:uri="http://schemas.microsoft.com/office/infopath/2007/PartnerControls"/>
    <ds:schemaRef ds:uri="http://schemas.microsoft.com/sharepoint/v3/fields"/>
    <ds:schemaRef ds:uri="http://schemas.microsoft.com/sharepoint/v4"/>
    <ds:schemaRef ds:uri="8a29ac11-a018-477a-8893-625b48d03668"/>
  </ds:schemaRefs>
</ds:datastoreItem>
</file>

<file path=docProps/app.xml><?xml version="1.0" encoding="utf-8"?>
<Properties xmlns="http://schemas.openxmlformats.org/officeDocument/2006/extended-properties" xmlns:vt="http://schemas.openxmlformats.org/officeDocument/2006/docPropsVTypes">
  <Template>Queensland Trauma Education</Template>
  <TotalTime>50</TotalTime>
  <Words>2716</Words>
  <Application>Microsoft Office PowerPoint</Application>
  <PresentationFormat>Widescreen</PresentationFormat>
  <Paragraphs>272</Paragraphs>
  <Slides>45</Slides>
  <Notes>35</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Queensland Trauma Education</vt:lpstr>
      <vt:lpstr>Imaging in trauma</vt:lpstr>
      <vt:lpstr>Normal CXR</vt:lpstr>
      <vt:lpstr>PowerPoint Presentation</vt:lpstr>
      <vt:lpstr>PowerPoint Presentation</vt:lpstr>
      <vt:lpstr>PowerPoint Presentation</vt:lpstr>
      <vt:lpstr>PowerPoint Presentation</vt:lpstr>
      <vt:lpstr>PowerPoint Presentation</vt:lpstr>
      <vt:lpstr>PowerPoint Presentation</vt:lpstr>
      <vt:lpstr>Erect CXR</vt:lpstr>
      <vt:lpstr>Haemothorax</vt:lpstr>
      <vt:lpstr>Pneumothorax</vt:lpstr>
      <vt:lpstr>PowerPoint Presentation</vt:lpstr>
      <vt:lpstr>Tension pneumothorax</vt:lpstr>
      <vt:lpstr>PowerPoint Presentation</vt:lpstr>
      <vt:lpstr>PowerPoint Presentation</vt:lpstr>
      <vt:lpstr>CT imaging</vt:lpstr>
      <vt:lpstr>Patient cases</vt:lpstr>
      <vt:lpstr>Case 1</vt:lpstr>
      <vt:lpstr>Case 1 CT</vt:lpstr>
      <vt:lpstr>Deterioration over a few hours</vt:lpstr>
      <vt:lpstr>Day 3 admission</vt:lpstr>
      <vt:lpstr>PowerPoint Presentation</vt:lpstr>
      <vt:lpstr>Summary</vt:lpstr>
      <vt:lpstr>Case 2</vt:lpstr>
      <vt:lpstr>Summary</vt:lpstr>
      <vt:lpstr>Ultrasound in chest trauma</vt:lpstr>
      <vt:lpstr>Ultrasound and pneumothorax</vt:lpstr>
      <vt:lpstr>M mode</vt:lpstr>
      <vt:lpstr>Ultrasound and Haemothorax</vt:lpstr>
      <vt:lpstr>CT imaging in chest trauma</vt:lpstr>
      <vt:lpstr>Decision rule - Canadian</vt:lpstr>
      <vt:lpstr>CT benefits</vt:lpstr>
      <vt:lpstr>Intercostal catheters</vt:lpstr>
      <vt:lpstr>ICC good position</vt:lpstr>
      <vt:lpstr>Pigtail catheter</vt:lpstr>
      <vt:lpstr>ICC vs thoracic drain</vt:lpstr>
      <vt:lpstr>ICC in poor position</vt:lpstr>
      <vt:lpstr>ICC in poor position</vt:lpstr>
      <vt:lpstr>Good or not</vt:lpstr>
      <vt:lpstr>Good or not</vt:lpstr>
      <vt:lpstr>Good or not</vt:lpstr>
      <vt:lpstr>Surgical stabilisation </vt:lpstr>
      <vt:lpstr>Rib surgical stabilisation</vt:lpstr>
      <vt:lpstr>Complications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Launder</dc:creator>
  <cp:lastModifiedBy>Raden Sucalit</cp:lastModifiedBy>
  <cp:revision>12</cp:revision>
  <dcterms:created xsi:type="dcterms:W3CDTF">2021-05-21T01:26:21Z</dcterms:created>
  <dcterms:modified xsi:type="dcterms:W3CDTF">2022-02-02T23:44:58Z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0x010100586A212A6718334DB3A85D092D2F4AB6</vt:lpwstr>
  </property>
</Properties>
</file>