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293" r:id="rId5"/>
    <p:sldId id="262" r:id="rId6"/>
    <p:sldId id="300" r:id="rId7"/>
    <p:sldId id="301" r:id="rId8"/>
    <p:sldId id="302" r:id="rId9"/>
    <p:sldId id="303" r:id="rId10"/>
    <p:sldId id="304" r:id="rId11"/>
    <p:sldId id="305" r:id="rId12"/>
    <p:sldId id="306" r:id="rId13"/>
    <p:sldId id="307" r:id="rId14"/>
    <p:sldId id="308" r:id="rId15"/>
    <p:sldId id="309" r:id="rId16"/>
    <p:sldId id="29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3793" userDrawn="1">
          <p15:clr>
            <a:srgbClr val="A4A3A4"/>
          </p15:clr>
        </p15:guide>
        <p15:guide id="4" pos="7348" userDrawn="1">
          <p15:clr>
            <a:srgbClr val="A4A3A4"/>
          </p15:clr>
        </p15:guide>
        <p15:guide id="5" pos="33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14D"/>
    <a:srgbClr val="007E8E"/>
    <a:srgbClr val="00ADAD"/>
    <a:srgbClr val="00ADFF"/>
    <a:srgbClr val="333333"/>
    <a:srgbClr val="00539B"/>
    <a:srgbClr val="F01D27"/>
    <a:srgbClr val="D8C726"/>
    <a:srgbClr val="77BD43"/>
    <a:srgbClr val="F081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BA2625B-729A-4142-B1FE-6959005B150E}" v="1" dt="2022-08-15T03:29:59.35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258" autoAdjust="0"/>
    <p:restoredTop sz="95160" autoAdjust="0"/>
  </p:normalViewPr>
  <p:slideViewPr>
    <p:cSldViewPr showGuides="1">
      <p:cViewPr varScale="1">
        <p:scale>
          <a:sx n="108" d="100"/>
          <a:sy n="108" d="100"/>
        </p:scale>
        <p:origin x="246" y="102"/>
      </p:cViewPr>
      <p:guideLst>
        <p:guide orient="horz" pos="2160"/>
        <p:guide pos="3840"/>
        <p:guide orient="horz" pos="3793"/>
        <p:guide pos="7348"/>
        <p:guide pos="3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109" d="100"/>
          <a:sy n="109" d="100"/>
        </p:scale>
        <p:origin x="2872" y="1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acey McLean" userId="e90ae330-67ac-4e86-9e39-a98d70caf15b" providerId="ADAL" clId="{2BA2625B-729A-4142-B1FE-6959005B150E}"/>
    <pc:docChg chg="custSel modSld">
      <pc:chgData name="Tracey McLean" userId="e90ae330-67ac-4e86-9e39-a98d70caf15b" providerId="ADAL" clId="{2BA2625B-729A-4142-B1FE-6959005B150E}" dt="2022-08-15T03:37:58.304" v="28" actId="20577"/>
      <pc:docMkLst>
        <pc:docMk/>
      </pc:docMkLst>
      <pc:sldChg chg="modSp mod">
        <pc:chgData name="Tracey McLean" userId="e90ae330-67ac-4e86-9e39-a98d70caf15b" providerId="ADAL" clId="{2BA2625B-729A-4142-B1FE-6959005B150E}" dt="2022-08-15T03:31:33.620" v="17" actId="20577"/>
        <pc:sldMkLst>
          <pc:docMk/>
          <pc:sldMk cId="3583272736" sldId="293"/>
        </pc:sldMkLst>
        <pc:spChg chg="mod">
          <ac:chgData name="Tracey McLean" userId="e90ae330-67ac-4e86-9e39-a98d70caf15b" providerId="ADAL" clId="{2BA2625B-729A-4142-B1FE-6959005B150E}" dt="2022-08-15T03:31:33.620" v="17" actId="20577"/>
          <ac:spMkLst>
            <pc:docMk/>
            <pc:sldMk cId="3583272736" sldId="293"/>
            <ac:spMk id="4" creationId="{7A0AC017-0B91-4C4B-ACFC-F6459B0DDDD0}"/>
          </ac:spMkLst>
        </pc:spChg>
      </pc:sldChg>
      <pc:sldChg chg="modSp mod">
        <pc:chgData name="Tracey McLean" userId="e90ae330-67ac-4e86-9e39-a98d70caf15b" providerId="ADAL" clId="{2BA2625B-729A-4142-B1FE-6959005B150E}" dt="2022-08-15T03:37:58.304" v="28" actId="20577"/>
        <pc:sldMkLst>
          <pc:docMk/>
          <pc:sldMk cId="4218497372" sldId="305"/>
        </pc:sldMkLst>
        <pc:spChg chg="mod">
          <ac:chgData name="Tracey McLean" userId="e90ae330-67ac-4e86-9e39-a98d70caf15b" providerId="ADAL" clId="{2BA2625B-729A-4142-B1FE-6959005B150E}" dt="2022-08-15T03:37:58.304" v="28" actId="20577"/>
          <ac:spMkLst>
            <pc:docMk/>
            <pc:sldMk cId="4218497372" sldId="305"/>
            <ac:spMk id="17" creationId="{A5C57D43-95F9-FCA1-92AE-2CD3B4810C53}"/>
          </ac:spMkLst>
        </pc:spChg>
      </pc:sldChg>
    </pc:docChg>
  </pc:docChgLst>
  <pc:docChgLst>
    <pc:chgData name="Frances Williamson" userId="S::frances.williamson@health.qld.gov.au::c13522d3-9e7a-4e4a-b64c-5c48e78a1460" providerId="AD" clId="Web-{30A8C6BE-DA85-87A3-9743-BBF080564FFD}"/>
    <pc:docChg chg="modSld">
      <pc:chgData name="Frances Williamson" userId="S::frances.williamson@health.qld.gov.au::c13522d3-9e7a-4e4a-b64c-5c48e78a1460" providerId="AD" clId="Web-{30A8C6BE-DA85-87A3-9743-BBF080564FFD}" dt="2022-08-12T05:10:27.435" v="2" actId="20577"/>
      <pc:docMkLst>
        <pc:docMk/>
      </pc:docMkLst>
      <pc:sldChg chg="modSp">
        <pc:chgData name="Frances Williamson" userId="S::frances.williamson@health.qld.gov.au::c13522d3-9e7a-4e4a-b64c-5c48e78a1460" providerId="AD" clId="Web-{30A8C6BE-DA85-87A3-9743-BBF080564FFD}" dt="2022-08-12T05:10:27.435" v="2" actId="20577"/>
        <pc:sldMkLst>
          <pc:docMk/>
          <pc:sldMk cId="2931447385" sldId="301"/>
        </pc:sldMkLst>
        <pc:spChg chg="mod">
          <ac:chgData name="Frances Williamson" userId="S::frances.williamson@health.qld.gov.au::c13522d3-9e7a-4e4a-b64c-5c48e78a1460" providerId="AD" clId="Web-{30A8C6BE-DA85-87A3-9743-BBF080564FFD}" dt="2022-08-12T05:10:27.435" v="2" actId="20577"/>
          <ac:spMkLst>
            <pc:docMk/>
            <pc:sldMk cId="2931447385" sldId="301"/>
            <ac:spMk id="3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2A36AD-C140-47B5-A0AA-2808AF1C1C9D}" type="datetimeFigureOut">
              <a:rPr lang="en-AU" smtClean="0"/>
              <a:t>15/08/2022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A420D9-E2BA-4BD5-B845-F55DFC0118A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849784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63829E-EB69-4A98-9D54-8D6822520B27}" type="datetimeFigureOut">
              <a:rPr lang="en-AU" smtClean="0"/>
              <a:t>15/08/2022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F05BAA-92F6-4DEA-A832-E4B15A2F525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39978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tion 1: Cover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9399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527050" y="6309320"/>
            <a:ext cx="9313366" cy="214924"/>
          </a:xfrm>
          <a:prstGeom prst="rect">
            <a:avLst/>
          </a:prstGeom>
        </p:spPr>
        <p:txBody>
          <a:bodyPr lIns="0"/>
          <a:lstStyle>
            <a:lvl1pPr>
              <a:defRPr sz="800"/>
            </a:lvl1pPr>
          </a:lstStyle>
          <a:p>
            <a:r>
              <a:rPr lang="en-US" dirty="0"/>
              <a:t>Haemostatic Resuscitation</a:t>
            </a:r>
            <a:endParaRPr lang="en-AU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5B9483F-A4EB-1642-947C-CE2DAB028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051" y="260648"/>
            <a:ext cx="11137568" cy="77809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AU" sz="3600" b="1" dirty="0"/>
            </a:lvl1pPr>
          </a:lstStyle>
          <a:p>
            <a:r>
              <a:rPr lang="en-GB" dirty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80704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1477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TE Overview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584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p of Q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97F18ED4-77A4-9D4E-BACB-738FD75BF67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CC23C76-7F34-A240-9B58-7C9DC41AE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790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tion 2: Hero 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330" y="2492896"/>
            <a:ext cx="9097341" cy="1868021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lnSpc>
                <a:spcPct val="80000"/>
              </a:lnSpc>
              <a:defRPr sz="7200" b="1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AU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415480" y="4432925"/>
            <a:ext cx="9361041" cy="508243"/>
          </a:xfr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695400" y="6164204"/>
            <a:ext cx="3590755" cy="217124"/>
          </a:xfrm>
          <a:prstGeom prst="rect">
            <a:avLst/>
          </a:prstGeom>
        </p:spPr>
        <p:txBody>
          <a:bodyPr lIns="0"/>
          <a:lstStyle>
            <a:lvl1pPr>
              <a:defRPr sz="800">
                <a:solidFill>
                  <a:schemeClr val="tx2"/>
                </a:solidFill>
              </a:defRPr>
            </a:lvl1pPr>
          </a:lstStyle>
          <a:p>
            <a:r>
              <a:rPr lang="en-AU" dirty="0"/>
              <a:t>V[XX] Effective: [MM/YYYY]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0133267C-30DC-1748-86D0-871075C8D0F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15480" y="1935052"/>
            <a:ext cx="9361041" cy="508243"/>
          </a:xfrm>
        </p:spPr>
        <p:txBody>
          <a:bodyPr>
            <a:normAutofit/>
          </a:bodyPr>
          <a:lstStyle>
            <a:lvl1pPr marL="0" indent="0" algn="ctr">
              <a:buNone/>
              <a:defRPr sz="32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7731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051" y="260648"/>
            <a:ext cx="11137568" cy="77809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AU" sz="3600" b="1" dirty="0"/>
            </a:lvl1pPr>
          </a:lstStyle>
          <a:p>
            <a:r>
              <a:rPr lang="en-GB" dirty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7051" y="1196752"/>
            <a:ext cx="11137568" cy="4824636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spcAft>
                <a:spcPts val="600"/>
              </a:spcAft>
              <a:defRPr lang="en-US" sz="2400" dirty="0" smtClean="0">
                <a:solidFill>
                  <a:schemeClr val="tx1"/>
                </a:solidFill>
              </a:defRPr>
            </a:lvl1pPr>
            <a:lvl2pPr>
              <a:spcBef>
                <a:spcPts val="0"/>
              </a:spcBef>
              <a:spcAft>
                <a:spcPts val="300"/>
              </a:spcAft>
              <a:defRPr lang="en-US" sz="2000" dirty="0" smtClean="0">
                <a:solidFill>
                  <a:schemeClr val="tx1"/>
                </a:solidFill>
              </a:defRPr>
            </a:lvl2pPr>
            <a:lvl3pPr>
              <a:spcBef>
                <a:spcPts val="0"/>
              </a:spcBef>
              <a:spcAft>
                <a:spcPts val="300"/>
              </a:spcAft>
              <a:defRPr lang="en-US" sz="2000" dirty="0" smtClean="0">
                <a:solidFill>
                  <a:schemeClr val="tx1"/>
                </a:solidFill>
              </a:defRPr>
            </a:lvl3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32468645-B84B-6A40-9B61-DFB57B8CA1C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27050" y="6309320"/>
            <a:ext cx="9313366" cy="214924"/>
          </a:xfrm>
          <a:prstGeom prst="rect">
            <a:avLst/>
          </a:prstGeom>
        </p:spPr>
        <p:txBody>
          <a:bodyPr lIns="0"/>
          <a:lstStyle>
            <a:lvl1pPr>
              <a:defRPr sz="800"/>
            </a:lvl1pPr>
          </a:lstStyle>
          <a:p>
            <a:r>
              <a:rPr lang="en-US" dirty="0"/>
              <a:t>Haemostatic Resuscitation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40759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Layout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7051" y="1196753"/>
            <a:ext cx="11137568" cy="2340000"/>
          </a:xfrm>
        </p:spPr>
        <p:txBody>
          <a:bodyPr>
            <a:normAutofit/>
          </a:bodyPr>
          <a:lstStyle>
            <a:lvl1pPr>
              <a:defRPr lang="en-US" sz="2400" dirty="0" smtClean="0"/>
            </a:lvl1pPr>
            <a:lvl2pPr>
              <a:defRPr lang="en-US" sz="2000" dirty="0" smtClean="0"/>
            </a:lvl2pPr>
            <a:lvl3pPr>
              <a:defRPr lang="en-US" sz="2000" dirty="0" smtClean="0"/>
            </a:lvl3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527051" y="3681288"/>
            <a:ext cx="11137568" cy="2340000"/>
          </a:xfrm>
        </p:spPr>
        <p:txBody>
          <a:bodyPr>
            <a:normAutofit/>
          </a:bodyPr>
          <a:lstStyle>
            <a:lvl1pPr>
              <a:defRPr lang="en-US" sz="2400" dirty="0" smtClean="0"/>
            </a:lvl1pPr>
            <a:lvl2pPr>
              <a:defRPr sz="2000"/>
            </a:lvl2pPr>
            <a:lvl3pPr>
              <a:defRPr sz="2000"/>
            </a:lvl3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7127779-E875-6D42-9422-EFADCE0CD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051" y="260648"/>
            <a:ext cx="11137568" cy="77809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AU" sz="3600" b="1" dirty="0"/>
            </a:lvl1pPr>
          </a:lstStyle>
          <a:p>
            <a:r>
              <a:rPr lang="en-GB" dirty="0"/>
              <a:t>Click to edit Master title style</a:t>
            </a:r>
            <a:endParaRPr lang="en-AU" dirty="0"/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37505005-FBB3-3D45-A2F8-EC1DA43F7E1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27050" y="6309320"/>
            <a:ext cx="9313366" cy="214924"/>
          </a:xfrm>
          <a:prstGeom prst="rect">
            <a:avLst/>
          </a:prstGeom>
        </p:spPr>
        <p:txBody>
          <a:bodyPr lIns="0"/>
          <a:lstStyle>
            <a:lvl1pPr>
              <a:defRPr sz="800"/>
            </a:lvl1pPr>
          </a:lstStyle>
          <a:p>
            <a:r>
              <a:rPr lang="en-US" dirty="0"/>
              <a:t>Haemostatic Resuscitation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70134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7051" y="1196752"/>
            <a:ext cx="5376341" cy="4824536"/>
          </a:xfrm>
        </p:spPr>
        <p:txBody>
          <a:bodyPr>
            <a:normAutofit/>
          </a:bodyPr>
          <a:lstStyle>
            <a:lvl1pPr>
              <a:defRPr lang="en-US" sz="2400" dirty="0" smtClean="0"/>
            </a:lvl1pPr>
            <a:lvl2pPr>
              <a:defRPr lang="en-US" sz="2000" dirty="0" smtClean="0"/>
            </a:lvl2pPr>
            <a:lvl3pPr>
              <a:defRPr lang="en-US" sz="2000" dirty="0" smtClean="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87691" y="1196752"/>
            <a:ext cx="5376341" cy="4824536"/>
          </a:xfrm>
        </p:spPr>
        <p:txBody>
          <a:bodyPr>
            <a:normAutofit/>
          </a:bodyPr>
          <a:lstStyle>
            <a:lvl1pPr>
              <a:defRPr lang="en-US" sz="2400" dirty="0" smtClean="0"/>
            </a:lvl1pPr>
            <a:lvl2pPr>
              <a:defRPr lang="en-US" sz="2000" dirty="0" smtClean="0"/>
            </a:lvl2pPr>
            <a:lvl3pPr>
              <a:defRPr lang="en-US" sz="2000" dirty="0" smtClean="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A6202D9-F1B0-4143-A204-A610553369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051" y="260648"/>
            <a:ext cx="11137568" cy="77809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AU" sz="3600" b="1" dirty="0"/>
            </a:lvl1pPr>
          </a:lstStyle>
          <a:p>
            <a:r>
              <a:rPr lang="en-GB" dirty="0"/>
              <a:t>Click to edit Master title style</a:t>
            </a:r>
            <a:endParaRPr lang="en-AU" dirty="0"/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5B3C88D2-9464-724B-8525-9EE6EA856FD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27050" y="6309320"/>
            <a:ext cx="9313366" cy="214924"/>
          </a:xfrm>
          <a:prstGeom prst="rect">
            <a:avLst/>
          </a:prstGeom>
        </p:spPr>
        <p:txBody>
          <a:bodyPr lIns="0"/>
          <a:lstStyle>
            <a:lvl1pPr>
              <a:defRPr sz="800"/>
            </a:lvl1pPr>
          </a:lstStyle>
          <a:p>
            <a:r>
              <a:rPr lang="en-US" dirty="0"/>
              <a:t>Haemostatic Resuscitation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87810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Third Two Third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6445" y="1196752"/>
            <a:ext cx="7169345" cy="4826088"/>
          </a:xfrm>
        </p:spPr>
        <p:txBody>
          <a:bodyPr>
            <a:normAutofit/>
          </a:bodyPr>
          <a:lstStyle>
            <a:lvl1pPr>
              <a:defRPr lang="en-US" sz="2400" dirty="0" smtClean="0"/>
            </a:lvl1pPr>
            <a:lvl2pPr>
              <a:defRPr lang="en-US" sz="2000" dirty="0" smtClean="0"/>
            </a:lvl2pPr>
            <a:lvl3pPr>
              <a:defRPr lang="en-US" sz="2000" dirty="0" smtClean="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527051" y="1195200"/>
            <a:ext cx="3936768" cy="4826088"/>
          </a:xfrm>
        </p:spPr>
        <p:txBody>
          <a:bodyPr>
            <a:normAutofit/>
          </a:bodyPr>
          <a:lstStyle>
            <a:lvl1pPr>
              <a:defRPr lang="en-US" sz="2400" dirty="0" smtClean="0"/>
            </a:lvl1pPr>
            <a:lvl2pPr>
              <a:defRPr lang="en-US" sz="2000" dirty="0" smtClean="0"/>
            </a:lvl2pPr>
            <a:lvl3pPr>
              <a:defRPr lang="en-US" sz="2000" dirty="0" smtClean="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5604A7C-AC77-2148-9158-64C71063A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051" y="260648"/>
            <a:ext cx="11137568" cy="77809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AU" sz="3600" b="1" dirty="0"/>
            </a:lvl1pPr>
          </a:lstStyle>
          <a:p>
            <a:r>
              <a:rPr lang="en-GB" dirty="0"/>
              <a:t>Click to edit Master title style</a:t>
            </a:r>
            <a:endParaRPr lang="en-AU" dirty="0"/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475D9888-5A60-FE48-AC22-3C4DA5494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7050" y="6309320"/>
            <a:ext cx="9313366" cy="214924"/>
          </a:xfrm>
          <a:prstGeom prst="rect">
            <a:avLst/>
          </a:prstGeom>
        </p:spPr>
        <p:txBody>
          <a:bodyPr lIns="0"/>
          <a:lstStyle>
            <a:lvl1pPr>
              <a:defRPr sz="800"/>
            </a:lvl1pPr>
          </a:lstStyle>
          <a:p>
            <a:r>
              <a:rPr lang="en-US" dirty="0"/>
              <a:t>Haemostatic Resuscitation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78483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hird One Third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7051" y="1196752"/>
            <a:ext cx="6943056" cy="4824536"/>
          </a:xfrm>
        </p:spPr>
        <p:txBody>
          <a:bodyPr>
            <a:normAutofit/>
          </a:bodyPr>
          <a:lstStyle>
            <a:lvl1pPr>
              <a:defRPr lang="en-US" sz="2400" dirty="0" smtClean="0"/>
            </a:lvl1pPr>
            <a:lvl2pPr>
              <a:defRPr lang="en-US" sz="2000" dirty="0" smtClean="0"/>
            </a:lvl2pPr>
            <a:lvl3pPr>
              <a:defRPr lang="en-US" sz="2000" dirty="0" smtClean="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7672791" y="1196752"/>
            <a:ext cx="3991828" cy="4824536"/>
          </a:xfrm>
        </p:spPr>
        <p:txBody>
          <a:bodyPr lIns="0">
            <a:normAutofit/>
          </a:bodyPr>
          <a:lstStyle>
            <a:lvl1pPr>
              <a:defRPr lang="en-US" sz="2400" dirty="0" smtClean="0"/>
            </a:lvl1pPr>
            <a:lvl2pPr>
              <a:defRPr lang="en-US" sz="2000" dirty="0" smtClean="0"/>
            </a:lvl2pPr>
            <a:lvl3pPr>
              <a:defRPr lang="en-US" sz="2000" dirty="0" smtClean="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1916251-4100-BA40-9F71-A4611BD67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051" y="260648"/>
            <a:ext cx="11137568" cy="77809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AU" sz="3600" b="1" dirty="0"/>
            </a:lvl1pPr>
          </a:lstStyle>
          <a:p>
            <a:r>
              <a:rPr lang="en-GB" dirty="0"/>
              <a:t>Click to edit Master title style</a:t>
            </a:r>
            <a:endParaRPr lang="en-AU" dirty="0"/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78BEE9A4-553A-1446-874F-159EC51A2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7050" y="6309320"/>
            <a:ext cx="9313366" cy="214924"/>
          </a:xfrm>
          <a:prstGeom prst="rect">
            <a:avLst/>
          </a:prstGeom>
        </p:spPr>
        <p:txBody>
          <a:bodyPr lIns="0"/>
          <a:lstStyle>
            <a:lvl1pPr>
              <a:defRPr sz="800"/>
            </a:lvl1pPr>
          </a:lstStyle>
          <a:p>
            <a:r>
              <a:rPr lang="en-US" dirty="0"/>
              <a:t>Haemostatic Resuscitation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9038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 Left with Picture at Right (ble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7051" y="1196752"/>
            <a:ext cx="5391675" cy="4824536"/>
          </a:xfrm>
        </p:spPr>
        <p:txBody>
          <a:bodyPr>
            <a:normAutofit/>
          </a:bodyPr>
          <a:lstStyle>
            <a:lvl1pPr>
              <a:defRPr lang="en-US" sz="2400" dirty="0" smtClean="0"/>
            </a:lvl1pPr>
            <a:lvl2pPr>
              <a:defRPr lang="en-US" sz="2000" dirty="0" smtClean="0"/>
            </a:lvl2pPr>
            <a:lvl3pPr>
              <a:defRPr lang="en-US" sz="2000" dirty="0" smtClean="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idx="10"/>
          </p:nvPr>
        </p:nvSpPr>
        <p:spPr>
          <a:xfrm>
            <a:off x="6272357" y="1195200"/>
            <a:ext cx="5391675" cy="4826088"/>
          </a:xfr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/>
          <a:lstStyle>
            <a:lvl1pPr marL="0" indent="0" algn="ctr">
              <a:buNone/>
              <a:defRPr lang="en-AU" dirty="0">
                <a:solidFill>
                  <a:schemeClr val="accent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A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520DFCD-EA32-4E47-B2F9-3CFE600E5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051" y="260648"/>
            <a:ext cx="11137568" cy="77809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AU" sz="3600" b="1" dirty="0"/>
            </a:lvl1pPr>
          </a:lstStyle>
          <a:p>
            <a:r>
              <a:rPr lang="en-GB" dirty="0"/>
              <a:t>Click to edit Master title style</a:t>
            </a:r>
            <a:endParaRPr lang="en-AU" dirty="0"/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979E1A10-9D07-6B44-8D1F-000E4DA17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7050" y="6309320"/>
            <a:ext cx="9313366" cy="214924"/>
          </a:xfrm>
          <a:prstGeom prst="rect">
            <a:avLst/>
          </a:prstGeom>
        </p:spPr>
        <p:txBody>
          <a:bodyPr lIns="0"/>
          <a:lstStyle>
            <a:lvl1pPr>
              <a:defRPr sz="800"/>
            </a:lvl1pPr>
          </a:lstStyle>
          <a:p>
            <a:r>
              <a:rPr lang="en-US" dirty="0"/>
              <a:t>Haemostatic Resuscitation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87810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7051" y="1196752"/>
            <a:ext cx="11184949" cy="4248473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None/>
              <a:defRPr lang="en-AU" dirty="0">
                <a:solidFill>
                  <a:schemeClr val="accent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7051" y="5589240"/>
            <a:ext cx="11184949" cy="43204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DE2CF6A-E0C0-114A-98BE-86FF1DD3D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051" y="260648"/>
            <a:ext cx="11137568" cy="77809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AU" sz="3600" b="1" dirty="0"/>
            </a:lvl1pPr>
          </a:lstStyle>
          <a:p>
            <a:r>
              <a:rPr lang="en-GB" dirty="0"/>
              <a:t>Click to edit Master title style</a:t>
            </a:r>
            <a:endParaRPr lang="en-AU" dirty="0"/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D0D86B26-EAF9-EE48-AFC2-91BC6E9C3E1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27050" y="6309320"/>
            <a:ext cx="9313366" cy="214924"/>
          </a:xfrm>
          <a:prstGeom prst="rect">
            <a:avLst/>
          </a:prstGeom>
        </p:spPr>
        <p:txBody>
          <a:bodyPr lIns="0"/>
          <a:lstStyle>
            <a:lvl1pPr>
              <a:defRPr sz="800"/>
            </a:lvl1pPr>
          </a:lstStyle>
          <a:p>
            <a:r>
              <a:rPr lang="en-US" dirty="0"/>
              <a:t>Haemostatic Resuscitation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02725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logo&#10;&#10;Description automatically generated">
            <a:extLst>
              <a:ext uri="{FF2B5EF4-FFF2-40B4-BE49-F238E27FC236}">
                <a16:creationId xmlns:a16="http://schemas.microsoft.com/office/drawing/2014/main" id="{8C808504-2964-5942-8EE4-2F14EBB665EC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9834131" y="6002323"/>
            <a:ext cx="2065356" cy="81105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7051" y="260648"/>
            <a:ext cx="11137568" cy="77809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GB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7051" y="1196752"/>
            <a:ext cx="11137568" cy="482453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291F7554-5E1E-B746-9A48-B67E17A12D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7050" y="6309320"/>
            <a:ext cx="9313366" cy="214924"/>
          </a:xfrm>
          <a:prstGeom prst="rect">
            <a:avLst/>
          </a:prstGeom>
        </p:spPr>
        <p:txBody>
          <a:bodyPr lIns="0" rIns="90000"/>
          <a:lstStyle>
            <a:lvl1pPr>
              <a:defRPr sz="8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Haemostatic Resuscitation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86833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2" r:id="rId2"/>
    <p:sldLayoutId id="2147483650" r:id="rId3"/>
    <p:sldLayoutId id="2147483728" r:id="rId4"/>
    <p:sldLayoutId id="2147483652" r:id="rId5"/>
    <p:sldLayoutId id="2147483656" r:id="rId6"/>
    <p:sldLayoutId id="2147483732" r:id="rId7"/>
    <p:sldLayoutId id="2147483761" r:id="rId8"/>
    <p:sldLayoutId id="2147483657" r:id="rId9"/>
    <p:sldLayoutId id="2147483654" r:id="rId10"/>
    <p:sldLayoutId id="2147483655" r:id="rId11"/>
    <p:sldLayoutId id="2147483765" r:id="rId12"/>
    <p:sldLayoutId id="2147483766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9388" indent="-179388" algn="l" defTabSz="914400" rtl="0" eaLnBrk="1" latinLnBrk="0" hangingPunct="1">
        <a:spcBef>
          <a:spcPts val="600"/>
        </a:spcBef>
        <a:spcAft>
          <a:spcPts val="600"/>
        </a:spcAft>
        <a:buClr>
          <a:schemeClr val="tx1"/>
        </a:buClr>
        <a:buFont typeface="Arial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358775" indent="-179388" algn="l" defTabSz="914400" rtl="0" eaLnBrk="1" latinLnBrk="0" hangingPunct="1">
        <a:spcBef>
          <a:spcPts val="0"/>
        </a:spcBef>
        <a:spcAft>
          <a:spcPts val="300"/>
        </a:spcAft>
        <a:buClr>
          <a:schemeClr val="tx1"/>
        </a:buClr>
        <a:buFont typeface="Arial" panose="020B0604020202020204" pitchFamily="34" charset="0"/>
        <a:buChar char="−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539750" indent="-179388" algn="l" defTabSz="914400" rtl="0" eaLnBrk="1" latinLnBrk="0" hangingPunct="1">
        <a:spcBef>
          <a:spcPts val="0"/>
        </a:spcBef>
        <a:spcAft>
          <a:spcPts val="300"/>
        </a:spcAft>
        <a:buClr>
          <a:schemeClr val="tx1"/>
        </a:buClr>
        <a:buFont typeface="Courier New" panose="02070309020205020404" pitchFamily="49" charset="0"/>
        <a:buChar char="o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0" indent="0" algn="l" defTabSz="914400" rtl="0" eaLnBrk="1" latinLnBrk="0" hangingPunct="1">
        <a:spcBef>
          <a:spcPts val="600"/>
        </a:spcBef>
        <a:spcAft>
          <a:spcPts val="300"/>
        </a:spcAft>
        <a:buFont typeface="Arial" panose="020B0604020202020204" pitchFamily="34" charset="0"/>
        <a:buNone/>
        <a:defRPr sz="2800" b="1" kern="1200" baseline="0">
          <a:solidFill>
            <a:schemeClr val="accent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892175" indent="-177800" algn="l" defTabSz="914400" rtl="0" eaLnBrk="1" latinLnBrk="0" hangingPunct="1">
        <a:spcBef>
          <a:spcPts val="0"/>
        </a:spcBef>
        <a:spcAft>
          <a:spcPts val="300"/>
        </a:spcAft>
        <a:buFont typeface="Arial" pitchFamily="34" charset="0"/>
        <a:buChar char="−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chranelibrary.com/cdsr/doi/10.1002/14651858.CD010438.pub2/abstract" TargetMode="External"/><Relationship Id="rId2" Type="http://schemas.openxmlformats.org/officeDocument/2006/relationships/hyperlink" Target="https://wjes.biomedcentral.com/track/pdf/10.1186/1749-7922-7-S1-S3.pdf" TargetMode="Externa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8E131-E953-AE4B-BD2F-2CCDC1A93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Haemostatic Resuscitation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1E3AF8-7A74-8241-BF61-8F1299FF078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0AC017-0B91-4C4B-ACFC-F6459B0DDDD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AU" dirty="0"/>
              <a:t>V1.0 Effective: 08/2022 Review: 08/2024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A0DB796-F828-6CEF-237B-AC35886255F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272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>
            <a:extLst>
              <a:ext uri="{FF2B5EF4-FFF2-40B4-BE49-F238E27FC236}">
                <a16:creationId xmlns:a16="http://schemas.microsoft.com/office/drawing/2014/main" id="{58DD763F-46BF-7662-4163-C2B6755E91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5560" y="324788"/>
            <a:ext cx="7040880" cy="6208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53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71F9C2-E80D-AE51-F3EF-1AF701B94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Treatment-based approach to TEG and ROTEM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D9CEC26-BA9F-3B67-C73A-C93AC64C1C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62358" y="1196975"/>
            <a:ext cx="7467284" cy="4824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62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Useful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/>
              <a:t>Gonzalez E, Moore EE, Moore HB, et al. Goal-directed </a:t>
            </a:r>
            <a:r>
              <a:rPr lang="en-AU" dirty="0" err="1"/>
              <a:t>Hemostatic</a:t>
            </a:r>
            <a:r>
              <a:rPr lang="en-AU" dirty="0"/>
              <a:t> Resuscitation of Trauma-induced Coagulopathy: A Pragmatic Randomized Clinical Trial Comparing a Viscoelastic Assay to Conventional Coagulation Assays. </a:t>
            </a:r>
            <a:r>
              <a:rPr lang="en-AU" i="1" dirty="0"/>
              <a:t>Ann Surg</a:t>
            </a:r>
            <a:r>
              <a:rPr lang="en-AU" dirty="0"/>
              <a:t>. 2016;263(6):1051-1059. doi:10.1097/SLA.0000000000001608</a:t>
            </a:r>
          </a:p>
          <a:p>
            <a:r>
              <a:rPr lang="en-AU" dirty="0" err="1"/>
              <a:t>Sankarankutty</a:t>
            </a:r>
            <a:r>
              <a:rPr lang="en-AU" dirty="0"/>
              <a:t> A, Nascimento B, Teodoro da Luz L, </a:t>
            </a:r>
            <a:r>
              <a:rPr lang="en-AU" dirty="0" err="1"/>
              <a:t>Risoli</a:t>
            </a:r>
            <a:r>
              <a:rPr lang="en-AU" dirty="0"/>
              <a:t> S. TEG and ROTEM in trauma: similar test but different results? World Trauma Congress 2012. World J </a:t>
            </a:r>
            <a:r>
              <a:rPr lang="en-AU" dirty="0" err="1"/>
              <a:t>Em</a:t>
            </a:r>
            <a:r>
              <a:rPr lang="en-AU" dirty="0"/>
              <a:t> Surg 2012, 7 (sup 1): 53.</a:t>
            </a:r>
            <a:r>
              <a:rPr lang="en-AU" dirty="0">
                <a:hlinkClick r:id="rId2"/>
              </a:rPr>
              <a:t> 1749-7922-7-S1-S3.pdf (biomedcentral.com)</a:t>
            </a:r>
            <a:endParaRPr lang="en-AU" dirty="0"/>
          </a:p>
          <a:p>
            <a:r>
              <a:rPr lang="en-AU" dirty="0"/>
              <a:t>Hunt H, et al. </a:t>
            </a:r>
            <a:r>
              <a:rPr lang="en-AU" dirty="0">
                <a:hlinkClick r:id="rId3"/>
              </a:rPr>
              <a:t>"Thromboelastography (TEG) and rotational thromboelastometry (ROTEM) for trauma‑induced coagulopathy in adult trauma patients with bleeding."</a:t>
            </a:r>
            <a:r>
              <a:rPr lang="en-AU" dirty="0"/>
              <a:t> </a:t>
            </a:r>
            <a:r>
              <a:rPr lang="en-AU" i="1" dirty="0"/>
              <a:t>Cochrane Database of Systematic Reviews</a:t>
            </a:r>
            <a:r>
              <a:rPr lang="en-AU" dirty="0"/>
              <a:t> 2 (2015).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527050" y="6308221"/>
            <a:ext cx="9505388" cy="216023"/>
          </a:xfrm>
        </p:spPr>
        <p:txBody>
          <a:bodyPr/>
          <a:lstStyle/>
          <a:p>
            <a:r>
              <a:rPr lang="en-US" dirty="0"/>
              <a:t>Haemostatic Resuscitation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40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4907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Acute Traumatic Coagulopathy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err="1"/>
              <a:t>Haemorrhagic</a:t>
            </a:r>
            <a:r>
              <a:rPr lang="en-US" dirty="0"/>
              <a:t> shock following trauma</a:t>
            </a:r>
          </a:p>
          <a:p>
            <a:pPr lvl="0"/>
            <a:r>
              <a:rPr lang="en-US" dirty="0"/>
              <a:t>Lethal triad PLUS acute trauma coagulopathy</a:t>
            </a:r>
          </a:p>
          <a:p>
            <a:pPr lvl="0"/>
            <a:r>
              <a:rPr lang="en-US" dirty="0"/>
              <a:t>25-35% severely injured will have TAC on presentation to ED</a:t>
            </a:r>
          </a:p>
          <a:p>
            <a:pPr lvl="0"/>
            <a:r>
              <a:rPr lang="en-US" dirty="0"/>
              <a:t>Inc risk of death from trauma by 8x</a:t>
            </a:r>
          </a:p>
          <a:p>
            <a:pPr lvl="0"/>
            <a:r>
              <a:rPr lang="en-US" dirty="0"/>
              <a:t>Results from hypoperfusion, hyperfibrinolysis and fibrinolytic shut down</a:t>
            </a:r>
          </a:p>
          <a:p>
            <a:pPr lvl="0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527050" y="6308221"/>
            <a:ext cx="9505388" cy="216023"/>
          </a:xfrm>
        </p:spPr>
        <p:txBody>
          <a:bodyPr/>
          <a:lstStyle/>
          <a:p>
            <a:r>
              <a:rPr lang="en-US" dirty="0"/>
              <a:t>Haemostatic Resuscitation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16766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Management options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Balanced transfusion (1:1:1) vs Viscoelastic haemostatic assay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527050" y="6308221"/>
            <a:ext cx="9505388" cy="216023"/>
          </a:xfrm>
        </p:spPr>
        <p:txBody>
          <a:bodyPr/>
          <a:lstStyle/>
          <a:p>
            <a:r>
              <a:rPr lang="en-US" dirty="0"/>
              <a:t>Haemostatic Resuscitation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8053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/>
              <a:t>Viscoelastic Haemostatic Assays (VHAs)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7051" y="1196752"/>
            <a:ext cx="10105453" cy="4824636"/>
          </a:xfrm>
        </p:spPr>
        <p:txBody>
          <a:bodyPr vert="horz" lIns="0" tIns="0" rIns="0" bIns="0" rtlCol="0" anchor="t">
            <a:normAutofit/>
          </a:bodyPr>
          <a:lstStyle/>
          <a:p>
            <a:pPr marL="179070" indent="-179070"/>
            <a:r>
              <a:rPr lang="en-AU" dirty="0"/>
              <a:t>Queensland- ROTEM or TEG</a:t>
            </a:r>
            <a:endParaRPr lang="en-US"/>
          </a:p>
          <a:p>
            <a:pPr marL="179070" indent="-179070"/>
            <a:r>
              <a:rPr lang="en-AU" dirty="0"/>
              <a:t>TEG= </a:t>
            </a:r>
            <a:r>
              <a:rPr lang="en-AU" dirty="0" err="1"/>
              <a:t>thromboelastography</a:t>
            </a:r>
            <a:endParaRPr lang="en-AU" dirty="0"/>
          </a:p>
          <a:p>
            <a:pPr lvl="1" indent="-179070"/>
            <a:r>
              <a:rPr lang="en-AU">
                <a:latin typeface="Arial"/>
                <a:cs typeface="Arial"/>
              </a:rPr>
              <a:t>moving cup in limited arc </a:t>
            </a:r>
            <a:endParaRPr lang="en-AU"/>
          </a:p>
          <a:p>
            <a:pPr lvl="1" indent="-179070"/>
            <a:r>
              <a:rPr lang="en-AU" dirty="0"/>
              <a:t>pin/wire measures clot formation</a:t>
            </a:r>
          </a:p>
          <a:p>
            <a:pPr marL="179070" indent="-179070"/>
            <a:r>
              <a:rPr lang="en-AU" dirty="0"/>
              <a:t>ROTEM= rotational </a:t>
            </a:r>
            <a:r>
              <a:rPr lang="en-AU" dirty="0" err="1"/>
              <a:t>thromboelastometry</a:t>
            </a:r>
            <a:endParaRPr lang="en-AU" dirty="0"/>
          </a:p>
          <a:p>
            <a:pPr lvl="1" indent="-179070"/>
            <a:r>
              <a:rPr lang="en-AU">
                <a:latin typeface="Arial"/>
                <a:cs typeface="Arial"/>
              </a:rPr>
              <a:t>immobile cup </a:t>
            </a:r>
            <a:endParaRPr lang="en-AU"/>
          </a:p>
          <a:p>
            <a:pPr lvl="1" indent="-179070"/>
            <a:r>
              <a:rPr lang="en-AU" dirty="0"/>
              <a:t>moving pin/wire to measure clot formation</a:t>
            </a:r>
          </a:p>
          <a:p>
            <a:pPr marL="179070" indent="-179070"/>
            <a:r>
              <a:rPr lang="en-AU" dirty="0"/>
              <a:t>Not directly comparable parameters as difference coagulation activators are used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527050" y="6308221"/>
            <a:ext cx="9505388" cy="216023"/>
          </a:xfrm>
        </p:spPr>
        <p:txBody>
          <a:bodyPr/>
          <a:lstStyle/>
          <a:p>
            <a:r>
              <a:rPr lang="en-US" dirty="0"/>
              <a:t>Haemostatic Resuscitation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31447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Benefits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Quicker than formal coagulation tests (5 vs 40 minutes)</a:t>
            </a:r>
          </a:p>
          <a:p>
            <a:r>
              <a:rPr lang="en-AU" dirty="0"/>
              <a:t>Assessment of global clotting function not just time to fibrin formation</a:t>
            </a:r>
          </a:p>
          <a:p>
            <a:r>
              <a:rPr lang="en-AU" dirty="0"/>
              <a:t>Can identify coagulopathy from low fibrinogen vs low platelets</a:t>
            </a:r>
          </a:p>
          <a:p>
            <a:r>
              <a:rPr lang="en-AU" dirty="0"/>
              <a:t>May decrease the use of blood products compared to ration based resuscitation</a:t>
            </a:r>
          </a:p>
          <a:p>
            <a:r>
              <a:rPr lang="en-AU" dirty="0"/>
              <a:t>Best measure of fibrinolysis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527050" y="6308221"/>
            <a:ext cx="9505388" cy="216023"/>
          </a:xfrm>
        </p:spPr>
        <p:txBody>
          <a:bodyPr/>
          <a:lstStyle/>
          <a:p>
            <a:r>
              <a:rPr lang="en-US" dirty="0"/>
              <a:t>Haemostatic Resuscitation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3919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Costs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/>
              <a:t>Initial education/training for test acquisition and interpretation</a:t>
            </a:r>
          </a:p>
          <a:p>
            <a:r>
              <a:rPr lang="en-AU" dirty="0"/>
              <a:t>Needs to be stable- not suitable for prehospital or transfer settings</a:t>
            </a:r>
          </a:p>
          <a:p>
            <a:r>
              <a:rPr lang="en-AU" dirty="0"/>
              <a:t>Machine warms blood to 37 deg, therefore not reflection of pathology with the hypothermic patient </a:t>
            </a:r>
          </a:p>
          <a:p>
            <a:r>
              <a:rPr lang="en-AU" dirty="0"/>
              <a:t>Regular servicing and calibration</a:t>
            </a:r>
          </a:p>
          <a:p>
            <a:r>
              <a:rPr lang="en-AU" dirty="0"/>
              <a:t>More expensive</a:t>
            </a:r>
          </a:p>
          <a:p>
            <a:r>
              <a:rPr lang="en-AU" dirty="0"/>
              <a:t>Does not identify warfarin or NOACs (non specific findings)</a:t>
            </a:r>
          </a:p>
          <a:p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527050" y="6308221"/>
            <a:ext cx="9505388" cy="216023"/>
          </a:xfrm>
        </p:spPr>
        <p:txBody>
          <a:bodyPr/>
          <a:lstStyle/>
          <a:p>
            <a:r>
              <a:rPr lang="en-US" dirty="0"/>
              <a:t>Haemostatic Resuscitation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41094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Controversies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/>
              <a:t>Does it improve outcomes: maybe</a:t>
            </a:r>
          </a:p>
          <a:p>
            <a:r>
              <a:rPr lang="en-AU" dirty="0"/>
              <a:t>Does it reduce product usage- probably yes: Gonzalez 2016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527050" y="6308221"/>
            <a:ext cx="9505388" cy="216023"/>
          </a:xfrm>
        </p:spPr>
        <p:txBody>
          <a:bodyPr/>
          <a:lstStyle/>
          <a:p>
            <a:r>
              <a:rPr lang="en-US" dirty="0"/>
              <a:t>Haemostatic Resuscitation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88199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71F9C2-E80D-AE51-F3EF-1AF701B94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TEG interpretation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948D230-619B-1EC5-A372-92B7A6B5B8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6200000">
            <a:off x="243986" y="2788300"/>
            <a:ext cx="1891124" cy="1324991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E06160F-58D0-3BD9-8EDA-2C4FE51837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2308663" y="2802895"/>
            <a:ext cx="2267085" cy="919842"/>
          </a:xfrm>
          <a:prstGeom prst="rect">
            <a:avLst/>
          </a:prstGeom>
        </p:spPr>
      </p:pic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7138114D-3857-62EC-912B-E7C7EBAC3D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4529562" y="3007252"/>
            <a:ext cx="2267087" cy="511125"/>
          </a:xfrm>
          <a:prstGeom prst="rect">
            <a:avLst/>
          </a:prstGeom>
        </p:spPr>
      </p:pic>
      <p:pic>
        <p:nvPicPr>
          <p:cNvPr id="11" name="Picture 10" descr="A picture containing tableware&#10;&#10;Description automatically generated">
            <a:extLst>
              <a:ext uri="{FF2B5EF4-FFF2-40B4-BE49-F238E27FC236}">
                <a16:creationId xmlns:a16="http://schemas.microsoft.com/office/drawing/2014/main" id="{AD14CBB1-3425-4C6F-9A31-CD640D7BA8E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9358"/>
          <a:stretch/>
        </p:blipFill>
        <p:spPr>
          <a:xfrm rot="16200000">
            <a:off x="6513321" y="2802894"/>
            <a:ext cx="2403053" cy="919842"/>
          </a:xfrm>
          <a:prstGeom prst="rect">
            <a:avLst/>
          </a:prstGeom>
        </p:spPr>
      </p:pic>
      <p:pic>
        <p:nvPicPr>
          <p:cNvPr id="13" name="Picture 12" descr="A picture containing clock&#10;&#10;Description automatically generated">
            <a:extLst>
              <a:ext uri="{FF2B5EF4-FFF2-40B4-BE49-F238E27FC236}">
                <a16:creationId xmlns:a16="http://schemas.microsoft.com/office/drawing/2014/main" id="{FCD609F7-AF01-54A9-1020-14DF07395A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9140554" y="2202758"/>
            <a:ext cx="2511724" cy="212011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6EE3C9F-F71F-8EF3-6A20-611413D383B0}"/>
              </a:ext>
            </a:extLst>
          </p:cNvPr>
          <p:cNvSpPr txBox="1"/>
          <p:nvPr/>
        </p:nvSpPr>
        <p:spPr>
          <a:xfrm>
            <a:off x="407368" y="4548781"/>
            <a:ext cx="17491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Brandy tumbler</a:t>
            </a:r>
          </a:p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Do nothing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B75D243-5A98-844F-1975-A0D09C8A264A}"/>
              </a:ext>
            </a:extLst>
          </p:cNvPr>
          <p:cNvSpPr txBox="1"/>
          <p:nvPr/>
        </p:nvSpPr>
        <p:spPr>
          <a:xfrm>
            <a:off x="2567608" y="4548780"/>
            <a:ext cx="17491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Red wine glass</a:t>
            </a:r>
          </a:p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Give FFP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B9958A6-D48E-1EAA-5B20-7DA400DC8921}"/>
              </a:ext>
            </a:extLst>
          </p:cNvPr>
          <p:cNvSpPr txBox="1"/>
          <p:nvPr/>
        </p:nvSpPr>
        <p:spPr>
          <a:xfrm>
            <a:off x="4820567" y="4548780"/>
            <a:ext cx="16850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Test tube</a:t>
            </a:r>
          </a:p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Give platelets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5C57D43-95F9-FCA1-92AE-2CD3B4810C53}"/>
              </a:ext>
            </a:extLst>
          </p:cNvPr>
          <p:cNvSpPr txBox="1"/>
          <p:nvPr/>
        </p:nvSpPr>
        <p:spPr>
          <a:xfrm>
            <a:off x="6513240" y="4548779"/>
            <a:ext cx="24032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Champagne flute</a:t>
            </a:r>
          </a:p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Give cryoprecipitate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C0AE5D9-1279-0450-EFEB-CF877EFEF906}"/>
              </a:ext>
            </a:extLst>
          </p:cNvPr>
          <p:cNvSpPr txBox="1"/>
          <p:nvPr/>
        </p:nvSpPr>
        <p:spPr>
          <a:xfrm>
            <a:off x="8957565" y="4548779"/>
            <a:ext cx="28777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Upside down martini glass</a:t>
            </a:r>
          </a:p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Give TXA</a:t>
            </a:r>
          </a:p>
        </p:txBody>
      </p:sp>
    </p:spTree>
    <p:extLst>
      <p:ext uri="{BB962C8B-B14F-4D97-AF65-F5344CB8AC3E}">
        <p14:creationId xmlns:p14="http://schemas.microsoft.com/office/powerpoint/2010/main" val="4218497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Terminology for ROTEM and TEG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527050" y="6308221"/>
            <a:ext cx="9505388" cy="216023"/>
          </a:xfrm>
        </p:spPr>
        <p:txBody>
          <a:bodyPr/>
          <a:lstStyle/>
          <a:p>
            <a:r>
              <a:rPr lang="en-US" dirty="0"/>
              <a:t>Haemostatic Resuscitation</a:t>
            </a:r>
            <a:endParaRPr lang="en-AU" dirty="0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0EBFE24E-EE6C-B614-0DD9-74F73708D05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9291153"/>
              </p:ext>
            </p:extLst>
          </p:nvPr>
        </p:nvGraphicFramePr>
        <p:xfrm>
          <a:off x="527050" y="1196975"/>
          <a:ext cx="111379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68950">
                  <a:extLst>
                    <a:ext uri="{9D8B030D-6E8A-4147-A177-3AD203B41FA5}">
                      <a16:colId xmlns:a16="http://schemas.microsoft.com/office/drawing/2014/main" val="1846307791"/>
                    </a:ext>
                  </a:extLst>
                </a:gridCol>
                <a:gridCol w="5568950">
                  <a:extLst>
                    <a:ext uri="{9D8B030D-6E8A-4147-A177-3AD203B41FA5}">
                      <a16:colId xmlns:a16="http://schemas.microsoft.com/office/drawing/2014/main" val="16283989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60859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Clotting time (CT)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value (reaction time)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53655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sz="18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α</a:t>
                      </a:r>
                      <a:r>
                        <a:rPr lang="en-AU" sz="18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angle and clot formation time (CFT)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 value and </a:t>
                      </a:r>
                      <a:r>
                        <a:rPr lang="el-G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α</a:t>
                      </a:r>
                      <a:r>
                        <a:rPr lang="en-A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angle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00096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Maximum clot firmness (MCF)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Maximum amplitude (MA)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13880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Clot lysis (CL)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LY30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22825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620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Queensland Trauma Education">
  <a:themeElements>
    <a:clrScheme name="QTE">
      <a:dk1>
        <a:srgbClr val="000000"/>
      </a:dk1>
      <a:lt1>
        <a:srgbClr val="FFFFFF"/>
      </a:lt1>
      <a:dk2>
        <a:srgbClr val="D9D9D6"/>
      </a:dk2>
      <a:lt2>
        <a:srgbClr val="FFFFFF"/>
      </a:lt2>
      <a:accent1>
        <a:srgbClr val="DD3041"/>
      </a:accent1>
      <a:accent2>
        <a:srgbClr val="74438F"/>
      </a:accent2>
      <a:accent3>
        <a:srgbClr val="CFDD27"/>
      </a:accent3>
      <a:accent4>
        <a:srgbClr val="AD92BC"/>
      </a:accent4>
      <a:accent5>
        <a:srgbClr val="933C67"/>
      </a:accent5>
      <a:accent6>
        <a:srgbClr val="FFFFFF"/>
      </a:accent6>
      <a:hlink>
        <a:srgbClr val="DD3041"/>
      </a:hlink>
      <a:folHlink>
        <a:srgbClr val="983041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nhhs-powerpoint-wide.potx" id="{331B9A69-0BF6-40AA-80EA-C2F5859E17B2}" vid="{477BE4B4-0745-49C5-8AA2-BF02986C6C1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ba7576e-aa08-427d-86d5-e008777fc882">
      <Terms xmlns="http://schemas.microsoft.com/office/infopath/2007/PartnerControls"/>
    </lcf76f155ced4ddcb4097134ff3c332f>
    <TaxCatchAll xmlns="3e035340-2944-4727-9f74-27603fa6c14a" xsi:nil="true"/>
    <Collateraltype xmlns="2ba7576e-aa08-427d-86d5-e008777fc882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86A212A6718334DB3A85D092D2F4AB6" ma:contentTypeVersion="17" ma:contentTypeDescription="Create a new document." ma:contentTypeScope="" ma:versionID="3b6a93acc581361a64b88279f17451c1">
  <xsd:schema xmlns:xsd="http://www.w3.org/2001/XMLSchema" xmlns:xs="http://www.w3.org/2001/XMLSchema" xmlns:p="http://schemas.microsoft.com/office/2006/metadata/properties" xmlns:ns2="2ba7576e-aa08-427d-86d5-e008777fc882" xmlns:ns3="8a29ac11-a018-477a-8893-625b48d03668" xmlns:ns4="3e035340-2944-4727-9f74-27603fa6c14a" targetNamespace="http://schemas.microsoft.com/office/2006/metadata/properties" ma:root="true" ma:fieldsID="de3d06d996c01062c48bbb2b703a6dd8" ns2:_="" ns3:_="" ns4:_="">
    <xsd:import namespace="2ba7576e-aa08-427d-86d5-e008777fc882"/>
    <xsd:import namespace="8a29ac11-a018-477a-8893-625b48d03668"/>
    <xsd:import namespace="3e035340-2944-4727-9f74-27603fa6c14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LengthInSeconds" minOccurs="0"/>
                <xsd:element ref="ns2:Collateraltype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a7576e-aa08-427d-86d5-e008777fc88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Collateraltype" ma:index="21" nillable="true" ma:displayName="Collateral type" ma:format="Dropdown" ma:internalName="Collateraltype">
      <xsd:simpleType>
        <xsd:restriction base="dms:Choice">
          <xsd:enumeration value="Poster"/>
          <xsd:enumeration value="Web banner"/>
          <xsd:enumeration value="Flyer"/>
          <xsd:enumeration value="Screensaver"/>
        </xsd:restriction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98e950ff-f1bc-4f65-9ab7-38c216eebbc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29ac11-a018-477a-8893-625b48d03668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035340-2944-4727-9f74-27603fa6c14a" elementFormDefault="qualified">
    <xsd:import namespace="http://schemas.microsoft.com/office/2006/documentManagement/types"/>
    <xsd:import namespace="http://schemas.microsoft.com/office/infopath/2007/PartnerControls"/>
    <xsd:element name="TaxCatchAll" ma:index="24" nillable="true" ma:displayName="Taxonomy Catch All Column" ma:hidden="true" ma:list="{b0ae6d1e-c87c-42e2-a515-0a94cc28352f}" ma:internalName="TaxCatchAll" ma:showField="CatchAllData" ma:web="8a29ac11-a018-477a-8893-625b48d036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9EA7639-C6E2-4A1F-A6D1-4B9D8F3CA202}">
  <ds:schemaRefs>
    <ds:schemaRef ds:uri="http://purl.org/dc/terms/"/>
    <ds:schemaRef ds:uri="http://schemas.microsoft.com/office/2006/documentManagement/types"/>
    <ds:schemaRef ds:uri="2ba7576e-aa08-427d-86d5-e008777fc882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3e035340-2944-4727-9f74-27603fa6c14a"/>
    <ds:schemaRef ds:uri="http://schemas.microsoft.com/office/2006/metadata/properties"/>
    <ds:schemaRef ds:uri="8a29ac11-a018-477a-8893-625b48d03668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C865FD3F-B291-4353-86F7-9B8D9EB21A3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49073D4-5AE6-433D-A2F1-1ACE9722698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ba7576e-aa08-427d-86d5-e008777fc882"/>
    <ds:schemaRef ds:uri="8a29ac11-a018-477a-8893-625b48d03668"/>
    <ds:schemaRef ds:uri="3e035340-2944-4727-9f74-27603fa6c14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1625</TotalTime>
  <Words>463</Words>
  <Application>Microsoft Office PowerPoint</Application>
  <PresentationFormat>Widescreen</PresentationFormat>
  <Paragraphs>70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Courier New</vt:lpstr>
      <vt:lpstr>Queensland Trauma Education</vt:lpstr>
      <vt:lpstr>Haemostatic Resuscitation</vt:lpstr>
      <vt:lpstr>Acute Traumatic Coagulopathy</vt:lpstr>
      <vt:lpstr>Management options</vt:lpstr>
      <vt:lpstr>Viscoelastic Haemostatic Assays (VHAs)</vt:lpstr>
      <vt:lpstr>Benefits</vt:lpstr>
      <vt:lpstr>Costs</vt:lpstr>
      <vt:lpstr>Controversies</vt:lpstr>
      <vt:lpstr>TEG interpretation</vt:lpstr>
      <vt:lpstr>Terminology for ROTEM and TEG</vt:lpstr>
      <vt:lpstr>PowerPoint Presentation</vt:lpstr>
      <vt:lpstr>Treatment-based approach to TEG and ROTEM</vt:lpstr>
      <vt:lpstr>Useful resources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Instructions for using this template</dc:title>
  <dc:creator>Rebecca Launder</dc:creator>
  <cp:lastModifiedBy>Tracey McLean</cp:lastModifiedBy>
  <cp:revision>37</cp:revision>
  <dcterms:created xsi:type="dcterms:W3CDTF">2021-05-19T23:51:26Z</dcterms:created>
  <dcterms:modified xsi:type="dcterms:W3CDTF">2022-08-15T03:38:04Z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0x010100586A212A6718334DB3A85D092D2F4AB6</vt:lpwstr>
  </property>
  <property fmtid="{D5CDD505-2E9C-101B-9397-08002B2CF9AE}" pid="3" name="MediaServiceImageTags">
    <vt:lpwstr/>
  </property>
</Properties>
</file>