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5" r:id="rId16"/>
    <p:sldId id="306" r:id="rId17"/>
    <p:sldId id="307" r:id="rId18"/>
    <p:sldId id="308" r:id="rId19"/>
    <p:sldId id="3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93" userDrawn="1">
          <p15:clr>
            <a:srgbClr val="A4A3A4"/>
          </p15:clr>
        </p15:guide>
        <p15:guide id="4" pos="734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D"/>
    <a:srgbClr val="007E8E"/>
    <a:srgbClr val="00ADAD"/>
    <a:srgbClr val="00ADFF"/>
    <a:srgbClr val="333333"/>
    <a:srgbClr val="00539B"/>
    <a:srgbClr val="F01D27"/>
    <a:srgbClr val="D8C726"/>
    <a:srgbClr val="77BD43"/>
    <a:srgbClr val="F08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30" autoAdjust="0"/>
    <p:restoredTop sz="96327" autoAdjust="0"/>
  </p:normalViewPr>
  <p:slideViewPr>
    <p:cSldViewPr showGuides="1">
      <p:cViewPr varScale="1">
        <p:scale>
          <a:sx n="124" d="100"/>
          <a:sy n="124" d="100"/>
        </p:scale>
        <p:origin x="896" y="168"/>
      </p:cViewPr>
      <p:guideLst>
        <p:guide orient="horz" pos="2160"/>
        <p:guide pos="3840"/>
        <p:guide orient="horz" pos="3793"/>
        <p:guide pos="734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9" d="100"/>
          <a:sy n="109" d="100"/>
        </p:scale>
        <p:origin x="28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2/02/2022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2/02/2022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1: 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B9483F-A4EB-1642-947C-CE2DAB02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4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TE 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of Q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F18ED4-77A4-9D4E-BACB-738FD75BF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23C76-7F34-A240-9B58-7C9DC41A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2: Hero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30" y="2492896"/>
            <a:ext cx="9097341" cy="1868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415480" y="4432925"/>
            <a:ext cx="9361041" cy="508243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95400" y="6164204"/>
            <a:ext cx="3590755" cy="217124"/>
          </a:xfrm>
          <a:prstGeom prst="rect">
            <a:avLst/>
          </a:prstGeom>
        </p:spPr>
        <p:txBody>
          <a:bodyPr lIns="0"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V[XX] Effective: [MM/YYYY]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133267C-30DC-1748-86D0-871075C8D0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5480" y="1935052"/>
            <a:ext cx="9361041" cy="50824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196752"/>
            <a:ext cx="11137568" cy="482463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lang="en-US" sz="2400" dirty="0" smtClean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300"/>
              </a:spcAft>
              <a:defRPr lang="en-US" sz="2000" dirty="0" smtClean="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300"/>
              </a:spcAft>
              <a:defRPr lang="en-US" sz="2000" dirty="0" smtClean="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2468645-B84B-6A40-9B61-DFB57B8CA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196753"/>
            <a:ext cx="11137568" cy="2340000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7051" y="3681288"/>
            <a:ext cx="11137568" cy="2340000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27779-E875-6D42-9422-EFADCE0C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7505005-FBB3-3D45-A2F8-EC1DA43F7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196752"/>
            <a:ext cx="5376341" cy="4824536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7691" y="1196752"/>
            <a:ext cx="5376341" cy="4824536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6202D9-F1B0-4143-A204-A6105533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B3C88D2-9464-724B-8525-9EE6EA856F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445" y="1196752"/>
            <a:ext cx="7169345" cy="4826088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27051" y="1195200"/>
            <a:ext cx="3936768" cy="4826088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604A7C-AC77-2148-9158-64C71063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75D9888-5A60-FE48-AC22-3C4DA549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196752"/>
            <a:ext cx="6943056" cy="4824536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672791" y="1196752"/>
            <a:ext cx="3991828" cy="4824536"/>
          </a:xfrm>
        </p:spPr>
        <p:txBody>
          <a:bodyPr lIns="0"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916251-4100-BA40-9F71-A4611BD6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8BEE9A4-553A-1446-874F-159EC51A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Left with Picture at Right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196752"/>
            <a:ext cx="5391675" cy="4824536"/>
          </a:xfrm>
        </p:spPr>
        <p:txBody>
          <a:bodyPr>
            <a:normAutofit/>
          </a:bodyPr>
          <a:lstStyle>
            <a:lvl1pPr>
              <a:defRPr lang="en-US" sz="24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272357" y="1195200"/>
            <a:ext cx="5391675" cy="482608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 lang="en-AU" dirty="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0DFCD-EA32-4E47-B2F9-3CFE600E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79E1A10-9D07-6B44-8D1F-000E4DA1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7051" y="1196752"/>
            <a:ext cx="11184949" cy="424847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lang="en-AU" dirty="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051" y="5589240"/>
            <a:ext cx="11184949" cy="4320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2CF6A-E0C0-114A-98BE-86FF1DD3D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AU" sz="3600" b="1" dirty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0D86B26-EAF9-EE48-AFC2-91BC6E9C3E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/>
          <a:lstStyle>
            <a:lvl1pPr>
              <a:defRPr sz="800"/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C808504-2964-5942-8EE4-2F14EBB665E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834131" y="6002323"/>
            <a:ext cx="2065356" cy="8110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051" y="260648"/>
            <a:ext cx="11137568" cy="77809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51" y="1196752"/>
            <a:ext cx="11137568" cy="48245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91F7554-5E1E-B746-9A48-B67E17A12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0" y="6309320"/>
            <a:ext cx="9313366" cy="214924"/>
          </a:xfrm>
          <a:prstGeom prst="rect">
            <a:avLst/>
          </a:prstGeom>
        </p:spPr>
        <p:txBody>
          <a:bodyPr lIns="0" rIns="90000"/>
          <a:lstStyle>
            <a:lvl1pPr>
              <a:defRPr sz="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A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650" r:id="rId3"/>
    <p:sldLayoutId id="2147483728" r:id="rId4"/>
    <p:sldLayoutId id="2147483652" r:id="rId5"/>
    <p:sldLayoutId id="2147483656" r:id="rId6"/>
    <p:sldLayoutId id="2147483732" r:id="rId7"/>
    <p:sldLayoutId id="2147483761" r:id="rId8"/>
    <p:sldLayoutId id="2147483657" r:id="rId9"/>
    <p:sldLayoutId id="2147483654" r:id="rId10"/>
    <p:sldLayoutId id="2147483655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9388" indent="-179388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8775" indent="-179388" algn="l" defTabSz="9144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9388" algn="l" defTabSz="9144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None/>
        <a:defRPr sz="2800" b="1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2175" indent="-177800" algn="l" defTabSz="914400" rtl="0" eaLnBrk="1" latinLnBrk="0" hangingPunct="1">
        <a:spcBef>
          <a:spcPts val="0"/>
        </a:spcBef>
        <a:spcAft>
          <a:spcPts val="300"/>
        </a:spcAft>
        <a:buFont typeface="Arial" pitchFamily="34" charset="0"/>
        <a:buChar char="−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38909400/40d3a472d8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538909400?app_id=122963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E131-E953-AE4B-BD2F-2CCDC1A9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Blunt abdominal trauma imaging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AF8-7A74-8241-BF61-8F1299FF0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discussion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AC017-0B91-4C4B-ACFC-F6459B0DDD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 dirty="0"/>
              <a:t>V1 Effective: 08/2021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F1917-4CDC-944D-BA4C-36AF0D017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ABDOMINAL TRAUMA</a:t>
            </a:r>
          </a:p>
        </p:txBody>
      </p:sp>
    </p:spTree>
    <p:extLst>
      <p:ext uri="{BB962C8B-B14F-4D97-AF65-F5344CB8AC3E}">
        <p14:creationId xmlns:p14="http://schemas.microsoft.com/office/powerpoint/2010/main" val="35832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EFAST splenorenal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D89EF40-EB36-1B43-B3D7-7F2D16ECA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3558" y="348804"/>
            <a:ext cx="6423056" cy="56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1608509" cy="864096"/>
          </a:xfrm>
        </p:spPr>
        <p:txBody>
          <a:bodyPr>
            <a:normAutofit fontScale="90000"/>
          </a:bodyPr>
          <a:lstStyle/>
          <a:p>
            <a:r>
              <a:rPr lang="en-US" dirty="0"/>
              <a:t>CT scan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2012BF-CFCE-2146-9769-1A632474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5692491"/>
            <a:ext cx="11137568" cy="29755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dirty="0">
                <a:hlinkClick r:id="rId3"/>
              </a:rPr>
              <a:t>https://vimeo.com/</a:t>
            </a:r>
            <a:r>
              <a:rPr lang="en-US" sz="1600" dirty="0">
                <a:hlinkClick r:id="rId3"/>
              </a:rPr>
              <a:t>538909400/40d3a472d8</a:t>
            </a:r>
            <a:endParaRPr lang="en-US" sz="1800" dirty="0"/>
          </a:p>
        </p:txBody>
      </p:sp>
      <p:pic>
        <p:nvPicPr>
          <p:cNvPr id="8" name="Online Media 7" descr="QTE CT Scan.mp4">
            <a:hlinkClick r:id="" action="ppaction://media"/>
            <a:extLst>
              <a:ext uri="{FF2B5EF4-FFF2-40B4-BE49-F238E27FC236}">
                <a16:creationId xmlns:a16="http://schemas.microsoft.com/office/drawing/2014/main" id="{A76B6E85-DCE4-7C40-B816-28C238E4BE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75357" y="333756"/>
            <a:ext cx="9215069" cy="51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CXR post L ICC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A6FD046-9C30-DB41-A873-49F526F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" r="11476" b="2"/>
          <a:stretch/>
        </p:blipFill>
        <p:spPr>
          <a:xfrm>
            <a:off x="5447928" y="348805"/>
            <a:ext cx="6268686" cy="569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76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CXR post R ICC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ADD064F-35D6-BD47-86CA-86AD28BAC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3979" y="319297"/>
            <a:ext cx="7488645" cy="57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Splenic </a:t>
            </a:r>
            <a:r>
              <a:rPr lang="en-US" dirty="0" err="1"/>
              <a:t>embolisation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B669D37-A617-A849-ACFD-037AACEE4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050" y="1530996"/>
            <a:ext cx="3708838" cy="3735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671B4-A8E0-9F4F-A7D6-9626CADC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353" y="1530996"/>
            <a:ext cx="3770212" cy="3770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219E-BBB5-484F-94BC-104545062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030" y="1530996"/>
            <a:ext cx="3407589" cy="37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Spleen Australia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58C5BB-4CE5-7C47-9BDA-9A218AF3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4903485"/>
            <a:ext cx="8406240" cy="1099277"/>
          </a:xfrm>
          <a:prstGeom prst="rect">
            <a:avLst/>
          </a:prstGeom>
        </p:spPr>
      </p:pic>
      <p:pic>
        <p:nvPicPr>
          <p:cNvPr id="16" name="Picture 15" descr="A group of people posing for a picture on a baseball field&#10;&#10;Description automatically generated with medium confidence">
            <a:extLst>
              <a:ext uri="{FF2B5EF4-FFF2-40B4-BE49-F238E27FC236}">
                <a16:creationId xmlns:a16="http://schemas.microsoft.com/office/drawing/2014/main" id="{3EAA1901-1A0E-6D44-83E4-C676D172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196752"/>
            <a:ext cx="8406240" cy="36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Immunisation schedule/guideline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11EA2E7-5A64-C045-8C51-505BC81A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340768"/>
            <a:ext cx="5650668" cy="39922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C432E4-2836-8042-8A43-D701EEF6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491" y="1740991"/>
            <a:ext cx="5650668" cy="39922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2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x-ray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E44BEE3-C4F4-6A44-97E8-B1BE2D3D6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384" y="297882"/>
            <a:ext cx="8435477" cy="57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x-ray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4CA9B4F-F107-F44E-9DFA-CA6E62FF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333755"/>
            <a:ext cx="7008779" cy="57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EFAST RUQ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5E2311A-CB4E-0345-861E-E09F7E5D0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39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4544" y="318723"/>
            <a:ext cx="7275418" cy="57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EFAST LUQ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F6057BB-4AEB-434B-8993-66D11546C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31000"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5305" y="333757"/>
            <a:ext cx="6749314" cy="5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EFAST bladder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8BBBE00-A33C-624D-925A-F9289BB28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229" y="343829"/>
            <a:ext cx="7243387" cy="56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Subxiphoid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6" name="Content Placeholder 4" descr="A picture containing black, cat, sitting&#10;&#10;Description automatically generated">
            <a:extLst>
              <a:ext uri="{FF2B5EF4-FFF2-40B4-BE49-F238E27FC236}">
                <a16:creationId xmlns:a16="http://schemas.microsoft.com/office/drawing/2014/main" id="{46228460-70AB-EC44-9F34-954EA539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76" y="345716"/>
            <a:ext cx="7828640" cy="56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48216"/>
            <a:ext cx="2400597" cy="113656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EFAST R lung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973C0CE-F0EB-7542-B21F-C70446558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7820" y="348217"/>
            <a:ext cx="8384804" cy="56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2998-B14B-F943-A7AA-9818384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260648"/>
            <a:ext cx="2832645" cy="1296144"/>
          </a:xfrm>
        </p:spPr>
        <p:txBody>
          <a:bodyPr/>
          <a:lstStyle/>
          <a:p>
            <a:r>
              <a:rPr lang="en-US" dirty="0"/>
              <a:t>EFAST L lung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EA1E-4D9B-7240-8C95-B402C856D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Case discussion: Blunt abdominal trauma imaging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A2F07FA-8CC3-E345-9342-32A152FB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8006" y="348217"/>
            <a:ext cx="8187120" cy="56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Queensland Trauma Education">
  <a:themeElements>
    <a:clrScheme name="QTE">
      <a:dk1>
        <a:srgbClr val="000000"/>
      </a:dk1>
      <a:lt1>
        <a:srgbClr val="FFFFFF"/>
      </a:lt1>
      <a:dk2>
        <a:srgbClr val="D9D9D6"/>
      </a:dk2>
      <a:lt2>
        <a:srgbClr val="FFFFFF"/>
      </a:lt2>
      <a:accent1>
        <a:srgbClr val="DD3041"/>
      </a:accent1>
      <a:accent2>
        <a:srgbClr val="74438F"/>
      </a:accent2>
      <a:accent3>
        <a:srgbClr val="CFDD27"/>
      </a:accent3>
      <a:accent4>
        <a:srgbClr val="AD92BC"/>
      </a:accent4>
      <a:accent5>
        <a:srgbClr val="933C67"/>
      </a:accent5>
      <a:accent6>
        <a:srgbClr val="FFFFFF"/>
      </a:accent6>
      <a:hlink>
        <a:srgbClr val="DD3041"/>
      </a:hlink>
      <a:folHlink>
        <a:srgbClr val="98304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E-powerpoint-template" id="{52BF3BA5-3933-EE4B-A1E9-224F203501F6}" vid="{5C545B26-2ACB-B14F-9A5B-477A1F2099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A212A6718334DB3A85D092D2F4AB6" ma:contentTypeVersion="13" ma:contentTypeDescription="Create a new document." ma:contentTypeScope="" ma:versionID="15d03e6502e7840b14e4275c7443ceaa">
  <xsd:schema xmlns:xsd="http://www.w3.org/2001/XMLSchema" xmlns:xs="http://www.w3.org/2001/XMLSchema" xmlns:p="http://schemas.microsoft.com/office/2006/metadata/properties" xmlns:ns2="2ba7576e-aa08-427d-86d5-e008777fc882" xmlns:ns3="8a29ac11-a018-477a-8893-625b48d03668" targetNamespace="http://schemas.microsoft.com/office/2006/metadata/properties" ma:root="true" ma:fieldsID="e53ced70b3c37031ec2e093a16ca5adf" ns2:_="" ns3:_="">
    <xsd:import namespace="2ba7576e-aa08-427d-86d5-e008777fc882"/>
    <xsd:import namespace="8a29ac11-a018-477a-8893-625b48d036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7576e-aa08-427d-86d5-e008777fc8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9ac11-a018-477a-8893-625b48d0366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C095A3-B6BF-40FA-984B-A9C4189C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7576e-aa08-427d-86d5-e008777fc882"/>
    <ds:schemaRef ds:uri="8a29ac11-a018-477a-8893-625b48d036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EA7639-C6E2-4A1F-A6D1-4B9D8F3CA2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865FD3F-B291-4353-86F7-9B8D9EB21A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Queensland Trauma Education</Template>
  <TotalTime>91</TotalTime>
  <Words>161</Words>
  <Application>Microsoft Office PowerPoint</Application>
  <PresentationFormat>Widescreen</PresentationFormat>
  <Paragraphs>35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Queensland Trauma Education</vt:lpstr>
      <vt:lpstr>Blunt abdominal trauma imaging</vt:lpstr>
      <vt:lpstr>Chest x-ray</vt:lpstr>
      <vt:lpstr>Pelvic x-ray</vt:lpstr>
      <vt:lpstr>EFAST RUQ</vt:lpstr>
      <vt:lpstr>EFAST LUQ</vt:lpstr>
      <vt:lpstr>EFAST bladder</vt:lpstr>
      <vt:lpstr>Subxiphoid</vt:lpstr>
      <vt:lpstr>EFAST R lung</vt:lpstr>
      <vt:lpstr>EFAST L lung</vt:lpstr>
      <vt:lpstr>EFAST splenorenal</vt:lpstr>
      <vt:lpstr>CT scan</vt:lpstr>
      <vt:lpstr>CXR post L ICC</vt:lpstr>
      <vt:lpstr>CXR post R ICC</vt:lpstr>
      <vt:lpstr>Splenic embolisation</vt:lpstr>
      <vt:lpstr>Spleen Australia</vt:lpstr>
      <vt:lpstr>Immunisation schedule/guideline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Blunt abdominal trauma imaging</dc:title>
  <dc:creator>Rebecca Launder</dc:creator>
  <cp:lastModifiedBy>Raden Sucalit</cp:lastModifiedBy>
  <cp:revision>4</cp:revision>
  <dcterms:created xsi:type="dcterms:W3CDTF">2021-08-06T05:14:34Z</dcterms:created>
  <dcterms:modified xsi:type="dcterms:W3CDTF">2022-02-02T23:39:31Z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0x010100586A212A6718334DB3A85D092D2F4AB6</vt:lpwstr>
  </property>
</Properties>
</file>